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96" r:id="rId2"/>
    <p:sldId id="336" r:id="rId3"/>
    <p:sldId id="385" r:id="rId4"/>
    <p:sldId id="386" r:id="rId5"/>
    <p:sldId id="389" r:id="rId6"/>
    <p:sldId id="267" r:id="rId7"/>
    <p:sldId id="368" r:id="rId8"/>
    <p:sldId id="370" r:id="rId9"/>
    <p:sldId id="378" r:id="rId10"/>
    <p:sldId id="371" r:id="rId11"/>
    <p:sldId id="390" r:id="rId12"/>
    <p:sldId id="372" r:id="rId13"/>
    <p:sldId id="380" r:id="rId14"/>
    <p:sldId id="381" r:id="rId15"/>
    <p:sldId id="391" r:id="rId16"/>
    <p:sldId id="393" r:id="rId17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starts here" id="{D91D452A-E3E0-4344-8040-7987665A8477}">
          <p14:sldIdLst>
            <p14:sldId id="296"/>
            <p14:sldId id="336"/>
            <p14:sldId id="385"/>
            <p14:sldId id="386"/>
          </p14:sldIdLst>
        </p14:section>
        <p14:section name="Title variants to copy" id="{2939B5E8-EF71-43FF-B7B6-C3DB42F2B419}">
          <p14:sldIdLst/>
        </p14:section>
        <p14:section name="Page Elements" id="{9B15DDF1-0A1C-4450-A2F2-FA4F67CF33BE}">
          <p14:sldIdLst/>
        </p14:section>
        <p14:section name="Miscellaneous" id="{C1B44B65-E54C-4015-BA26-9B314C6D78B3}">
          <p14:sldIdLst>
            <p14:sldId id="389"/>
            <p14:sldId id="267"/>
            <p14:sldId id="368"/>
            <p14:sldId id="370"/>
            <p14:sldId id="378"/>
            <p14:sldId id="371"/>
            <p14:sldId id="390"/>
            <p14:sldId id="372"/>
            <p14:sldId id="380"/>
            <p14:sldId id="381"/>
            <p14:sldId id="391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2526"/>
    <a:srgbClr val="00305D"/>
    <a:srgbClr val="1F4971"/>
    <a:srgbClr val="405E74"/>
    <a:srgbClr val="002846"/>
    <a:srgbClr val="CD1719"/>
    <a:srgbClr val="294171"/>
    <a:srgbClr val="D8D8D8"/>
    <a:srgbClr val="28618C"/>
    <a:srgbClr val="9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196" autoAdjust="0"/>
  </p:normalViewPr>
  <p:slideViewPr>
    <p:cSldViewPr snapToGrid="0" snapToObjects="1">
      <p:cViewPr varScale="1">
        <p:scale>
          <a:sx n="82" d="100"/>
          <a:sy n="82" d="100"/>
        </p:scale>
        <p:origin x="15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29.01.2024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29.01.2024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07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46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10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6972453ff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46972453f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1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in large </a:t>
            </a:r>
            <a:r>
              <a:rPr lang="de-DE" dirty="0" err="1"/>
              <a:t>letters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Context of the presentation (or type of the work)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336123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Computer Graphics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/>
              <a:t>Place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2" y="346076"/>
            <a:ext cx="10580687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C89D-D551-AF6B-C407-E40BAB45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1793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0">
                <a:srgbClr val="0069B4"/>
              </a:gs>
              <a:gs pos="14000">
                <a:srgbClr val="0069B4"/>
              </a:gs>
              <a:gs pos="100000">
                <a:srgbClr val="002F5E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82000" y="3837600"/>
            <a:ext cx="10580687" cy="119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6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Zwei Inhalte">
  <p:cSld name="1_Zwei Inhal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6972453ff_0_416"/>
          <p:cNvSpPr txBox="1">
            <a:spLocks noGrp="1"/>
          </p:cNvSpPr>
          <p:nvPr>
            <p:ph type="title"/>
          </p:nvPr>
        </p:nvSpPr>
        <p:spPr>
          <a:xfrm>
            <a:off x="874712" y="346075"/>
            <a:ext cx="105807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246972453ff_0_416"/>
          <p:cNvSpPr txBox="1">
            <a:spLocks noGrp="1"/>
          </p:cNvSpPr>
          <p:nvPr>
            <p:ph type="body" idx="1"/>
          </p:nvPr>
        </p:nvSpPr>
        <p:spPr>
          <a:xfrm>
            <a:off x="874712" y="1484314"/>
            <a:ext cx="3399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246972453ff_0_416"/>
          <p:cNvSpPr txBox="1">
            <a:spLocks noGrp="1"/>
          </p:cNvSpPr>
          <p:nvPr>
            <p:ph type="body" idx="2"/>
          </p:nvPr>
        </p:nvSpPr>
        <p:spPr>
          <a:xfrm>
            <a:off x="8070849" y="1484315"/>
            <a:ext cx="3384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g246972453ff_0_416"/>
          <p:cNvSpPr txBox="1">
            <a:spLocks noGrp="1"/>
          </p:cNvSpPr>
          <p:nvPr>
            <p:ph type="body" idx="3"/>
          </p:nvPr>
        </p:nvSpPr>
        <p:spPr>
          <a:xfrm>
            <a:off x="4457700" y="1484315"/>
            <a:ext cx="34164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57414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Khatri, Madhav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687028" cy="984885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Physical and Chemical Analysis of Dredging Material</a:t>
            </a:r>
            <a:br>
              <a:rPr lang="en-GB" dirty="0"/>
            </a:br>
            <a:r>
              <a:rPr lang="en-GB" dirty="0"/>
              <a:t> from the Dead Sea Environment</a:t>
            </a:r>
            <a:endParaRPr lang="de-DE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295824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Hydro</a:t>
            </a:r>
            <a:r>
              <a:rPr lang="de-DE" dirty="0"/>
              <a:t> Science and Engineering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314964" cy="30777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/>
              <a:t>Mid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21.11.2023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500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873220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in large </a:t>
            </a:r>
            <a:r>
              <a:rPr lang="de-DE" dirty="0" err="1"/>
              <a:t>letters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73532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Context of the presentation (or type of the work)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445178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Computer Graphics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937300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326556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Place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</a:t>
            </a:r>
            <a:r>
              <a:rPr lang="de-DE" dirty="0" err="1"/>
              <a:t>date</a:t>
            </a:r>
            <a:endParaRPr lang="de-DE" dirty="0"/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56" y="5692069"/>
            <a:ext cx="2343879" cy="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pla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2600071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Chapter title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496424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 baseline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für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2600071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Chapter title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496424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 baseline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für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9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one column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59512" y="1248569"/>
            <a:ext cx="5195887" cy="4360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title </a:t>
            </a:r>
            <a:br>
              <a:rPr lang="de-DE" dirty="0"/>
            </a:b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Standard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20pt)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18pt)</a:t>
            </a:r>
          </a:p>
          <a:p>
            <a:pPr lvl="2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(18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(16pt)</a:t>
            </a:r>
          </a:p>
          <a:p>
            <a:pPr lvl="4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5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 lvl="6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6</a:t>
            </a:r>
          </a:p>
          <a:p>
            <a:pPr lvl="7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7</a:t>
            </a:r>
          </a:p>
          <a:p>
            <a:pPr lvl="8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8 (</a:t>
            </a:r>
            <a:r>
              <a:rPr lang="de-DE" dirty="0" err="1"/>
              <a:t>probably</a:t>
            </a:r>
            <a:r>
              <a:rPr lang="de-DE" dirty="0"/>
              <a:t> not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…)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1826238" y="6184502"/>
            <a:ext cx="4679950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Physical and Chemical Analysis of Dredging Material </a:t>
            </a:r>
            <a:br>
              <a:rPr lang="en-GB" sz="800" dirty="0">
                <a:solidFill>
                  <a:schemeClr val="tx2"/>
                </a:solidFill>
              </a:rPr>
            </a:br>
            <a:r>
              <a:rPr lang="en-GB" sz="800" dirty="0">
                <a:solidFill>
                  <a:schemeClr val="tx2"/>
                </a:solidFill>
              </a:rPr>
              <a:t>from the Dead Sea Environment 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Madhav Khatri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 // 30.01.2024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429555"/>
            <a:ext cx="704850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40245"/>
            <a:ext cx="9722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5" r:id="rId2"/>
    <p:sldLayoutId id="2147483908" r:id="rId3"/>
    <p:sldLayoutId id="2147483893" r:id="rId4"/>
    <p:sldLayoutId id="2147483895" r:id="rId5"/>
    <p:sldLayoutId id="2147483919" r:id="rId6"/>
    <p:sldLayoutId id="2147483894" r:id="rId7"/>
    <p:sldLayoutId id="2147483897" r:id="rId8"/>
    <p:sldLayoutId id="2147483913" r:id="rId9"/>
    <p:sldLayoutId id="2147483918" r:id="rId10"/>
    <p:sldLayoutId id="2147483902" r:id="rId11"/>
    <p:sldLayoutId id="2147483920" r:id="rId12"/>
    <p:sldLayoutId id="2147483921" r:id="rId13"/>
    <p:sldLayoutId id="2147483922" r:id="rId14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574149" cy="246221"/>
          </a:xfrm>
        </p:spPr>
        <p:txBody>
          <a:bodyPr/>
          <a:lstStyle/>
          <a:p>
            <a:r>
              <a:rPr lang="de-DE" dirty="0"/>
              <a:t>Khatri, Madhav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10794430" cy="984885"/>
          </a:xfrm>
        </p:spPr>
        <p:txBody>
          <a:bodyPr/>
          <a:lstStyle/>
          <a:p>
            <a:r>
              <a:rPr lang="en-GB" dirty="0"/>
              <a:t>Physical and Chemical Analysis of Dredging Material </a:t>
            </a:r>
            <a:br>
              <a:rPr lang="en-GB" dirty="0"/>
            </a:br>
            <a:r>
              <a:rPr lang="en-GB" dirty="0"/>
              <a:t>from the Dead Sea Environment 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366854" cy="1461939"/>
          </a:xfrm>
        </p:spPr>
        <p:txBody>
          <a:bodyPr/>
          <a:lstStyle/>
          <a:p>
            <a:r>
              <a:rPr lang="en-GB" dirty="0"/>
              <a:t>Final Presentation for Study Project</a:t>
            </a:r>
          </a:p>
          <a:p>
            <a:r>
              <a:rPr lang="en-GB" dirty="0"/>
              <a:t>Supervisor :Prof. </a:t>
            </a:r>
            <a:r>
              <a:rPr lang="en-GB" dirty="0" err="1"/>
              <a:t>Dr.</a:t>
            </a:r>
            <a:r>
              <a:rPr lang="en-GB" dirty="0"/>
              <a:t>-Ing. Bernhard </a:t>
            </a:r>
            <a:r>
              <a:rPr lang="en-GB" dirty="0" err="1"/>
              <a:t>Vowinckel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4732770" cy="246221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student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M.Sc</a:t>
            </a:r>
            <a:r>
              <a:rPr lang="de-DE" dirty="0"/>
              <a:t>. </a:t>
            </a:r>
            <a:r>
              <a:rPr lang="de-DE" dirty="0" err="1"/>
              <a:t>Hydro</a:t>
            </a:r>
            <a:r>
              <a:rPr lang="de-DE" dirty="0"/>
              <a:t> Science and Engineering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771" y="5642469"/>
            <a:ext cx="2445862" cy="307777"/>
          </a:xfrm>
        </p:spPr>
        <p:txBody>
          <a:bodyPr/>
          <a:lstStyle/>
          <a:p>
            <a:r>
              <a:rPr lang="de-DE" dirty="0"/>
              <a:t>Dresden, 30.01.2024</a:t>
            </a:r>
          </a:p>
        </p:txBody>
      </p:sp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Results</a:t>
            </a:r>
            <a:r>
              <a:rPr lang="de-DE" dirty="0"/>
              <a:t>-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and </a:t>
            </a:r>
            <a:r>
              <a:rPr lang="de-DE" dirty="0" err="1"/>
              <a:t>Electroconductivity</a:t>
            </a:r>
            <a:r>
              <a:rPr lang="de-DE" dirty="0"/>
              <a:t>(EC)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salt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en-US" dirty="0"/>
          </a:p>
        </p:txBody>
      </p:sp>
      <p:pic>
        <p:nvPicPr>
          <p:cNvPr id="4" name="Picture 3" descr="A comparison of a graph&#10;&#10;Description automatically generated">
            <a:extLst>
              <a:ext uri="{FF2B5EF4-FFF2-40B4-BE49-F238E27FC236}">
                <a16:creationId xmlns:a16="http://schemas.microsoft.com/office/drawing/2014/main" id="{50E47305-929B-D38F-B05D-F3B6D2917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7768"/>
            <a:ext cx="10580688" cy="351807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44906-0F3F-E7E2-0C7C-C13109D59C71}"/>
              </a:ext>
            </a:extLst>
          </p:cNvPr>
          <p:cNvSpPr txBox="1"/>
          <p:nvPr/>
        </p:nvSpPr>
        <p:spPr>
          <a:xfrm>
            <a:off x="4124131" y="5558180"/>
            <a:ext cx="33695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Plot3: Density, EC vs salt addition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 anchor="t">
            <a:normAutofit/>
          </a:bodyPr>
          <a:lstStyle/>
          <a:p>
            <a:r>
              <a:rPr lang="de-DE" sz="2200" dirty="0" err="1"/>
              <a:t>Results</a:t>
            </a:r>
            <a:r>
              <a:rPr lang="de-DE" sz="2200" dirty="0"/>
              <a:t>: </a:t>
            </a:r>
            <a:r>
              <a:rPr lang="de-DE" sz="2200" dirty="0" err="1"/>
              <a:t>Settling</a:t>
            </a:r>
            <a:r>
              <a:rPr lang="de-DE" sz="2200" dirty="0"/>
              <a:t> Velocity in </a:t>
            </a:r>
            <a:r>
              <a:rPr lang="de-DE" sz="2200" dirty="0" err="1"/>
              <a:t>brine</a:t>
            </a:r>
            <a:r>
              <a:rPr lang="de-DE" sz="2200" dirty="0"/>
              <a:t> </a:t>
            </a:r>
            <a:r>
              <a:rPr lang="de-DE" sz="2200" dirty="0" err="1"/>
              <a:t>condition</a:t>
            </a:r>
            <a:endParaRPr lang="en-US" sz="2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64C71C-434C-E33E-B6AD-94063F6A9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37598"/>
              </p:ext>
            </p:extLst>
          </p:nvPr>
        </p:nvGraphicFramePr>
        <p:xfrm>
          <a:off x="6854900" y="1534151"/>
          <a:ext cx="5252033" cy="1074420"/>
        </p:xfrm>
        <a:graphic>
          <a:graphicData uri="http://schemas.openxmlformats.org/drawingml/2006/table">
            <a:tbl>
              <a:tblPr/>
              <a:tblGrid>
                <a:gridCol w="587640">
                  <a:extLst>
                    <a:ext uri="{9D8B030D-6E8A-4147-A177-3AD203B41FA5}">
                      <a16:colId xmlns:a16="http://schemas.microsoft.com/office/drawing/2014/main" val="29048409"/>
                    </a:ext>
                  </a:extLst>
                </a:gridCol>
                <a:gridCol w="1114067">
                  <a:extLst>
                    <a:ext uri="{9D8B030D-6E8A-4147-A177-3AD203B41FA5}">
                      <a16:colId xmlns:a16="http://schemas.microsoft.com/office/drawing/2014/main" val="531001056"/>
                    </a:ext>
                  </a:extLst>
                </a:gridCol>
                <a:gridCol w="722308">
                  <a:extLst>
                    <a:ext uri="{9D8B030D-6E8A-4147-A177-3AD203B41FA5}">
                      <a16:colId xmlns:a16="http://schemas.microsoft.com/office/drawing/2014/main" val="3491874915"/>
                    </a:ext>
                  </a:extLst>
                </a:gridCol>
                <a:gridCol w="1490837">
                  <a:extLst>
                    <a:ext uri="{9D8B030D-6E8A-4147-A177-3AD203B41FA5}">
                      <a16:colId xmlns:a16="http://schemas.microsoft.com/office/drawing/2014/main" val="648647337"/>
                    </a:ext>
                  </a:extLst>
                </a:gridCol>
                <a:gridCol w="1337181">
                  <a:extLst>
                    <a:ext uri="{9D8B030D-6E8A-4147-A177-3AD203B41FA5}">
                      <a16:colId xmlns:a16="http://schemas.microsoft.com/office/drawing/2014/main" val="13481657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of vessel(g)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Volume(ml)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of vessel including salt(g)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 Density(kg/m3)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62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356.85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79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297.85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8561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1185.1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859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 density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1248.7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67246"/>
                  </a:ext>
                </a:extLst>
              </a:tr>
            </a:tbl>
          </a:graphicData>
        </a:graphic>
      </p:graphicFrame>
      <p:pic>
        <p:nvPicPr>
          <p:cNvPr id="12" name="Picture 11" descr="A graph of a graph of water&#10;&#10;Description automatically generated with medium confidence">
            <a:extLst>
              <a:ext uri="{FF2B5EF4-FFF2-40B4-BE49-F238E27FC236}">
                <a16:creationId xmlns:a16="http://schemas.microsoft.com/office/drawing/2014/main" id="{C8F0C00C-6A2B-BC94-302A-595FD3D8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429"/>
            <a:ext cx="6854900" cy="411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0E8C57-7554-6A25-D9F0-DE4DE1F60D00}"/>
              </a:ext>
            </a:extLst>
          </p:cNvPr>
          <p:cNvSpPr txBox="1"/>
          <p:nvPr/>
        </p:nvSpPr>
        <p:spPr>
          <a:xfrm>
            <a:off x="3221057" y="2184578"/>
            <a:ext cx="1909998" cy="274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Weisbrod</a:t>
            </a:r>
            <a:r>
              <a:rPr lang="en-GB" sz="1200" dirty="0"/>
              <a:t> et al., 2016)</a:t>
            </a:r>
            <a:endParaRPr lang="en-DE" sz="12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7FC8E7-A002-50EA-B43E-C701C7D5E978}"/>
              </a:ext>
            </a:extLst>
          </p:cNvPr>
          <p:cNvSpPr/>
          <p:nvPr/>
        </p:nvSpPr>
        <p:spPr>
          <a:xfrm>
            <a:off x="3074193" y="2157307"/>
            <a:ext cx="155448" cy="523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F2DF0-9116-3400-42E2-1A98895DD872}"/>
              </a:ext>
            </a:extLst>
          </p:cNvPr>
          <p:cNvSpPr txBox="1"/>
          <p:nvPr/>
        </p:nvSpPr>
        <p:spPr>
          <a:xfrm>
            <a:off x="3074193" y="2608571"/>
            <a:ext cx="851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(From lab)</a:t>
            </a:r>
            <a:endParaRPr lang="en-DE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4D458-0C21-1125-F496-4DA733C1569B}"/>
              </a:ext>
            </a:extLst>
          </p:cNvPr>
          <p:cNvSpPr txBox="1"/>
          <p:nvPr/>
        </p:nvSpPr>
        <p:spPr>
          <a:xfrm>
            <a:off x="822064" y="5163032"/>
            <a:ext cx="53557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 4: settling velocities of salt particles under brine condition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2A774-5D51-1D5E-4CD6-5F04A5520759}"/>
              </a:ext>
            </a:extLst>
          </p:cNvPr>
          <p:cNvSpPr txBox="1"/>
          <p:nvPr/>
        </p:nvSpPr>
        <p:spPr>
          <a:xfrm>
            <a:off x="6359199" y="2870181"/>
            <a:ext cx="5355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Table2: calculations for bulk density of salt sample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2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6492" y="336734"/>
            <a:ext cx="10580687" cy="509588"/>
          </a:xfrm>
        </p:spPr>
        <p:txBody>
          <a:bodyPr anchor="t">
            <a:normAutofit/>
          </a:bodyPr>
          <a:lstStyle/>
          <a:p>
            <a:r>
              <a:rPr lang="de-DE" dirty="0" err="1"/>
              <a:t>Results-Particle</a:t>
            </a:r>
            <a:r>
              <a:rPr lang="de-DE" dirty="0"/>
              <a:t> Count Analysis</a:t>
            </a:r>
            <a:endParaRPr lang="en-US" dirty="0"/>
          </a:p>
        </p:txBody>
      </p:sp>
      <p:pic>
        <p:nvPicPr>
          <p:cNvPr id="6" name="Picture 5" descr="A beaker with a liquid in it&#10;&#10;Description automatically generated">
            <a:extLst>
              <a:ext uri="{FF2B5EF4-FFF2-40B4-BE49-F238E27FC236}">
                <a16:creationId xmlns:a16="http://schemas.microsoft.com/office/drawing/2014/main" id="{A56FE11C-4439-CA1B-A459-EB5E1E0B9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03" y="1508545"/>
            <a:ext cx="1667314" cy="2964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578A5-6282-C205-AA3E-A19D1B1179DD}"/>
              </a:ext>
            </a:extLst>
          </p:cNvPr>
          <p:cNvSpPr txBox="1"/>
          <p:nvPr/>
        </p:nvSpPr>
        <p:spPr>
          <a:xfrm>
            <a:off x="818172" y="5122321"/>
            <a:ext cx="51651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Plot5(a): Plot of particle size vs. Number of particles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25DB6-D61A-F3F3-B161-745143B2DA81}"/>
              </a:ext>
            </a:extLst>
          </p:cNvPr>
          <p:cNvSpPr txBox="1"/>
          <p:nvPr/>
        </p:nvSpPr>
        <p:spPr>
          <a:xfrm>
            <a:off x="7784502" y="4842828"/>
            <a:ext cx="32960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Plot5(b): CDF Plot of particle size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E94E4-88A5-E71C-AC1D-04D00F6843C9}"/>
              </a:ext>
            </a:extLst>
          </p:cNvPr>
          <p:cNvSpPr txBox="1"/>
          <p:nvPr/>
        </p:nvSpPr>
        <p:spPr>
          <a:xfrm>
            <a:off x="4657079" y="4459450"/>
            <a:ext cx="3773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Fig5</a:t>
            </a:r>
            <a:r>
              <a:rPr lang="de-DE" dirty="0"/>
              <a:t>: </a:t>
            </a:r>
            <a:r>
              <a:rPr lang="de-DE" dirty="0" err="1"/>
              <a:t>salt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displaying</a:t>
            </a:r>
            <a:r>
              <a:rPr lang="de-DE" dirty="0"/>
              <a:t> </a:t>
            </a:r>
            <a:r>
              <a:rPr lang="de-DE" dirty="0" err="1"/>
              <a:t>turbidity</a:t>
            </a:r>
            <a:endParaRPr lang="en-DE" dirty="0"/>
          </a:p>
        </p:txBody>
      </p:sp>
      <p:pic>
        <p:nvPicPr>
          <p:cNvPr id="14" name="Picture 13" descr="A graph of a particle size&#10;&#10;Description automatically generated">
            <a:extLst>
              <a:ext uri="{FF2B5EF4-FFF2-40B4-BE49-F238E27FC236}">
                <a16:creationId xmlns:a16="http://schemas.microsoft.com/office/drawing/2014/main" id="{E3E68077-B940-0F4B-C49A-7876850D6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69" y="1408887"/>
            <a:ext cx="5648578" cy="3389146"/>
          </a:xfrm>
          <a:prstGeom prst="rect">
            <a:avLst/>
          </a:prstGeom>
        </p:spPr>
      </p:pic>
      <p:pic>
        <p:nvPicPr>
          <p:cNvPr id="22" name="Picture 21" descr="A graph with a line graph&#10;&#10;Description automatically generated">
            <a:extLst>
              <a:ext uri="{FF2B5EF4-FFF2-40B4-BE49-F238E27FC236}">
                <a16:creationId xmlns:a16="http://schemas.microsoft.com/office/drawing/2014/main" id="{DD328F52-8F67-1A75-3A10-983AFE774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4" y="1290521"/>
            <a:ext cx="6015135" cy="3609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03AB5-44F1-1535-27B2-DD549532321E}"/>
              </a:ext>
            </a:extLst>
          </p:cNvPr>
          <p:cNvSpPr txBox="1"/>
          <p:nvPr/>
        </p:nvSpPr>
        <p:spPr>
          <a:xfrm>
            <a:off x="1947969" y="3282995"/>
            <a:ext cx="377379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particulate substances that are not dissolved in the solution</a:t>
            </a:r>
            <a:endParaRPr lang="en-D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3390AD-C09D-040A-35D6-CD93D85DEADE}"/>
              </a:ext>
            </a:extLst>
          </p:cNvPr>
          <p:cNvCxnSpPr>
            <a:cxnSpLocks/>
          </p:cNvCxnSpPr>
          <p:nvPr/>
        </p:nvCxnSpPr>
        <p:spPr>
          <a:xfrm flipV="1">
            <a:off x="1315616" y="3852394"/>
            <a:ext cx="930242" cy="309059"/>
          </a:xfrm>
          <a:prstGeom prst="straightConnector1">
            <a:avLst/>
          </a:prstGeom>
          <a:ln w="19050">
            <a:solidFill>
              <a:srgbClr val="DE2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9A103439-D9AC-9FD7-C634-FC8342C00ACE}"/>
              </a:ext>
            </a:extLst>
          </p:cNvPr>
          <p:cNvSpPr/>
          <p:nvPr/>
        </p:nvSpPr>
        <p:spPr>
          <a:xfrm rot="5400000">
            <a:off x="1474302" y="4178495"/>
            <a:ext cx="155448" cy="9144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9C9E1-3947-7A1B-C743-25296907DCF2}"/>
              </a:ext>
            </a:extLst>
          </p:cNvPr>
          <p:cNvSpPr txBox="1"/>
          <p:nvPr/>
        </p:nvSpPr>
        <p:spPr>
          <a:xfrm>
            <a:off x="132787" y="4780689"/>
            <a:ext cx="38497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Size belonging to Clay and silt fraction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007F-9AFB-8DBE-0EA0-73F930ADA749}"/>
              </a:ext>
            </a:extLst>
          </p:cNvPr>
          <p:cNvSpPr txBox="1"/>
          <p:nvPr/>
        </p:nvSpPr>
        <p:spPr>
          <a:xfrm>
            <a:off x="1666321" y="867007"/>
            <a:ext cx="627753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Particle size analysis was conducted on the residues remaining after the dissolution experiments of salts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BD7317-BFC6-33B4-8B87-2AB8235A7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44" y="1385853"/>
            <a:ext cx="6401856" cy="3736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865BB5-98C6-0691-766B-ED7785ACCDFA}"/>
              </a:ext>
            </a:extLst>
          </p:cNvPr>
          <p:cNvSpPr txBox="1"/>
          <p:nvPr/>
        </p:nvSpPr>
        <p:spPr>
          <a:xfrm>
            <a:off x="7417837" y="5293137"/>
            <a:ext cx="462176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Fig6: classification schemes to define ranges of grain diameters for clay, silt, sand, and gravel. 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5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3" grpId="0"/>
      <p:bldP spid="7" grpId="0" animBg="1"/>
      <p:bldP spid="9" grpId="0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circle with a red line&#10;&#10;Description automatically generated">
            <a:extLst>
              <a:ext uri="{FF2B5EF4-FFF2-40B4-BE49-F238E27FC236}">
                <a16:creationId xmlns:a16="http://schemas.microsoft.com/office/drawing/2014/main" id="{98A8BC5C-218F-BACF-7A05-52AC41E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81" y="1284288"/>
            <a:ext cx="4082423" cy="3124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-ICP-	MS (</a:t>
            </a:r>
            <a:r>
              <a:rPr lang="de-DE" dirty="0" err="1"/>
              <a:t>Inductively</a:t>
            </a:r>
            <a:r>
              <a:rPr lang="de-DE" dirty="0"/>
              <a:t> </a:t>
            </a:r>
            <a:r>
              <a:rPr lang="de-DE" dirty="0" err="1"/>
              <a:t>Coupled</a:t>
            </a:r>
            <a:r>
              <a:rPr lang="de-DE" dirty="0"/>
              <a:t> Plasma-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Spectrometry</a:t>
            </a:r>
            <a:r>
              <a:rPr lang="de-DE"/>
              <a:t>)</a:t>
            </a:r>
            <a:endParaRPr lang="en-US" dirty="0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0E1E0BC-5945-C04C-5498-A3BE4344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" y="880960"/>
            <a:ext cx="8201618" cy="4100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3E7DC-B914-0683-39A2-AD61995BF79A}"/>
              </a:ext>
            </a:extLst>
          </p:cNvPr>
          <p:cNvSpPr txBox="1"/>
          <p:nvPr/>
        </p:nvSpPr>
        <p:spPr>
          <a:xfrm>
            <a:off x="7819053" y="5573712"/>
            <a:ext cx="427954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Presence of trace elements like Fe and Al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DD31E-8A1C-856A-EE1F-858FC4A32B2D}"/>
              </a:ext>
            </a:extLst>
          </p:cNvPr>
          <p:cNvSpPr txBox="1"/>
          <p:nvPr/>
        </p:nvSpPr>
        <p:spPr>
          <a:xfrm>
            <a:off x="7588898" y="3953296"/>
            <a:ext cx="427954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Plot6(b): Composition of halite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C603B-F461-784F-A42C-7DB8A22268A8}"/>
              </a:ext>
            </a:extLst>
          </p:cNvPr>
          <p:cNvSpPr txBox="1"/>
          <p:nvPr/>
        </p:nvSpPr>
        <p:spPr>
          <a:xfrm>
            <a:off x="1017043" y="4936108"/>
            <a:ext cx="601202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Plot6(a) : Composition of elements except Sodium in halite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0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 err="1"/>
              <a:t>Conclusions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38BE4-B29B-8907-1DD0-BC31A20077A4}"/>
              </a:ext>
            </a:extLst>
          </p:cNvPr>
          <p:cNvSpPr txBox="1"/>
          <p:nvPr/>
        </p:nvSpPr>
        <p:spPr>
          <a:xfrm>
            <a:off x="874712" y="1030288"/>
            <a:ext cx="10331353" cy="416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Salt </a:t>
            </a:r>
            <a:r>
              <a:rPr lang="de-DE" dirty="0" err="1">
                <a:solidFill>
                  <a:schemeClr val="accent1"/>
                </a:solidFill>
              </a:rPr>
              <a:t>particle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r>
              <a:rPr lang="de-DE" dirty="0">
                <a:solidFill>
                  <a:schemeClr val="accent1"/>
                </a:solidFill>
              </a:rPr>
              <a:t> in </a:t>
            </a:r>
            <a:r>
              <a:rPr lang="de-DE" dirty="0" err="1">
                <a:solidFill>
                  <a:schemeClr val="accent1"/>
                </a:solidFill>
              </a:rPr>
              <a:t>the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range</a:t>
            </a:r>
            <a:r>
              <a:rPr lang="de-DE" dirty="0">
                <a:solidFill>
                  <a:schemeClr val="accent1"/>
                </a:solidFill>
              </a:rPr>
              <a:t>- </a:t>
            </a:r>
            <a:r>
              <a:rPr lang="de-DE" b="1" dirty="0">
                <a:solidFill>
                  <a:schemeClr val="accent1"/>
                </a:solidFill>
              </a:rPr>
              <a:t>250 </a:t>
            </a:r>
            <a:r>
              <a:rPr lang="de-DE" b="1" dirty="0" err="1">
                <a:solidFill>
                  <a:schemeClr val="accent1"/>
                </a:solidFill>
              </a:rPr>
              <a:t>microns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to</a:t>
            </a:r>
            <a:r>
              <a:rPr lang="de-DE" b="1" dirty="0">
                <a:solidFill>
                  <a:schemeClr val="accent1"/>
                </a:solidFill>
              </a:rPr>
              <a:t> 4000 </a:t>
            </a:r>
            <a:r>
              <a:rPr lang="de-DE" dirty="0" err="1">
                <a:solidFill>
                  <a:schemeClr val="accent1"/>
                </a:solidFill>
              </a:rPr>
              <a:t>microns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with</a:t>
            </a:r>
            <a:r>
              <a:rPr lang="de-DE" dirty="0">
                <a:solidFill>
                  <a:schemeClr val="accent1"/>
                </a:solidFill>
              </a:rPr>
              <a:t> median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b="1" dirty="0">
                <a:solidFill>
                  <a:schemeClr val="accent1"/>
                </a:solidFill>
              </a:rPr>
              <a:t>1800 </a:t>
            </a:r>
            <a:r>
              <a:rPr lang="de-DE" b="1" dirty="0" err="1">
                <a:solidFill>
                  <a:schemeClr val="accent1"/>
                </a:solidFill>
              </a:rPr>
              <a:t>microns</a:t>
            </a:r>
            <a:endParaRPr lang="de-DE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Calculated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Bulk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density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salt~</a:t>
            </a:r>
            <a:r>
              <a:rPr lang="de-DE" b="1" dirty="0">
                <a:solidFill>
                  <a:schemeClr val="accent1"/>
                </a:solidFill>
              </a:rPr>
              <a:t>1250 kg/m3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Salt </a:t>
            </a:r>
            <a:r>
              <a:rPr lang="de-DE" dirty="0" err="1">
                <a:solidFill>
                  <a:schemeClr val="accent1"/>
                </a:solidFill>
              </a:rPr>
              <a:t>grains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are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equivalent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coarse</a:t>
            </a:r>
            <a:r>
              <a:rPr lang="de-DE" b="1" dirty="0">
                <a:solidFill>
                  <a:schemeClr val="accent1"/>
                </a:solidFill>
              </a:rPr>
              <a:t> sand-fine </a:t>
            </a:r>
            <a:r>
              <a:rPr lang="de-DE" b="1" dirty="0" err="1">
                <a:solidFill>
                  <a:schemeClr val="accent1"/>
                </a:solidFill>
              </a:rPr>
              <a:t>gravel</a:t>
            </a:r>
            <a:endParaRPr lang="de-DE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accent1"/>
                </a:solidFill>
              </a:rPr>
              <a:t>Composition</a:t>
            </a:r>
            <a:r>
              <a:rPr lang="de-DE" b="1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accent1"/>
                </a:solidFill>
              </a:rPr>
              <a:t>Sodium-98.90 %</a:t>
            </a:r>
            <a:br>
              <a:rPr lang="de-DE" dirty="0">
                <a:solidFill>
                  <a:schemeClr val="accent1"/>
                </a:solidFill>
              </a:rPr>
            </a:br>
            <a:r>
              <a:rPr lang="de-DE" dirty="0">
                <a:solidFill>
                  <a:schemeClr val="accent1"/>
                </a:solidFill>
              </a:rPr>
              <a:t>		Other </a:t>
            </a:r>
            <a:r>
              <a:rPr lang="de-DE" dirty="0" err="1">
                <a:solidFill>
                  <a:schemeClr val="accent1"/>
                </a:solidFill>
              </a:rPr>
              <a:t>elements</a:t>
            </a:r>
            <a:r>
              <a:rPr lang="de-DE" dirty="0">
                <a:solidFill>
                  <a:schemeClr val="accent1"/>
                </a:solidFill>
              </a:rPr>
              <a:t>- 1.1%, </a:t>
            </a:r>
            <a:r>
              <a:rPr lang="de-DE" dirty="0" err="1">
                <a:solidFill>
                  <a:schemeClr val="accent1"/>
                </a:solidFill>
              </a:rPr>
              <a:t>detection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trace </a:t>
            </a:r>
            <a:r>
              <a:rPr lang="de-DE" dirty="0" err="1">
                <a:solidFill>
                  <a:schemeClr val="accent1"/>
                </a:solidFill>
              </a:rPr>
              <a:t>elements</a:t>
            </a:r>
            <a:r>
              <a:rPr lang="de-DE" dirty="0">
                <a:solidFill>
                  <a:schemeClr val="accent1"/>
                </a:solidFill>
              </a:rPr>
              <a:t> like </a:t>
            </a:r>
            <a:r>
              <a:rPr lang="de-DE" dirty="0" err="1">
                <a:solidFill>
                  <a:schemeClr val="accent1"/>
                </a:solidFill>
              </a:rPr>
              <a:t>Fe</a:t>
            </a:r>
            <a:r>
              <a:rPr lang="de-DE" dirty="0">
                <a:solidFill>
                  <a:schemeClr val="accent1"/>
                </a:solidFill>
              </a:rPr>
              <a:t>, Mg and Al</a:t>
            </a:r>
            <a:endParaRPr lang="de-DE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The </a:t>
            </a:r>
            <a:r>
              <a:rPr lang="de-DE" dirty="0" err="1">
                <a:solidFill>
                  <a:schemeClr val="accent1"/>
                </a:solidFill>
              </a:rPr>
              <a:t>diluted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salt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solution</a:t>
            </a:r>
            <a:r>
              <a:rPr lang="de-DE" dirty="0">
                <a:solidFill>
                  <a:schemeClr val="accent1"/>
                </a:solidFill>
              </a:rPr>
              <a:t> was </a:t>
            </a:r>
            <a:r>
              <a:rPr lang="de-DE" dirty="0" err="1">
                <a:solidFill>
                  <a:schemeClr val="accent1"/>
                </a:solidFill>
              </a:rPr>
              <a:t>found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turbid-indicating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presence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particulate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substances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that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are</a:t>
            </a:r>
            <a:r>
              <a:rPr lang="de-DE" dirty="0">
                <a:solidFill>
                  <a:schemeClr val="accent1"/>
                </a:solidFill>
              </a:rPr>
              <a:t> not </a:t>
            </a:r>
            <a:r>
              <a:rPr lang="de-DE" dirty="0" err="1">
                <a:solidFill>
                  <a:schemeClr val="accent1"/>
                </a:solidFill>
              </a:rPr>
              <a:t>dissolved</a:t>
            </a:r>
            <a:r>
              <a:rPr lang="de-DE" dirty="0">
                <a:solidFill>
                  <a:schemeClr val="accent1"/>
                </a:solidFill>
              </a:rPr>
              <a:t> in </a:t>
            </a:r>
            <a:r>
              <a:rPr lang="de-DE" dirty="0" err="1">
                <a:solidFill>
                  <a:schemeClr val="accent1"/>
                </a:solidFill>
              </a:rPr>
              <a:t>the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solution</a:t>
            </a:r>
            <a:r>
              <a:rPr lang="de-DE" dirty="0">
                <a:solidFill>
                  <a:schemeClr val="accent1"/>
                </a:solidFill>
              </a:rPr>
              <a:t>. So, </a:t>
            </a:r>
            <a:r>
              <a:rPr lang="de-DE" dirty="0" err="1">
                <a:solidFill>
                  <a:schemeClr val="accent1"/>
                </a:solidFill>
              </a:rPr>
              <a:t>because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its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dirty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nature</a:t>
            </a:r>
            <a:r>
              <a:rPr lang="de-DE" dirty="0">
                <a:solidFill>
                  <a:schemeClr val="accent1"/>
                </a:solidFill>
              </a:rPr>
              <a:t> and </a:t>
            </a:r>
            <a:r>
              <a:rPr lang="de-DE" dirty="0" err="1">
                <a:solidFill>
                  <a:schemeClr val="accent1"/>
                </a:solidFill>
              </a:rPr>
              <a:t>detection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elements</a:t>
            </a:r>
            <a:r>
              <a:rPr lang="de-DE" dirty="0">
                <a:solidFill>
                  <a:schemeClr val="accent1"/>
                </a:solidFill>
              </a:rPr>
              <a:t> like </a:t>
            </a:r>
            <a:r>
              <a:rPr lang="de-DE" dirty="0" err="1">
                <a:solidFill>
                  <a:schemeClr val="accent1"/>
                </a:solidFill>
              </a:rPr>
              <a:t>Fe</a:t>
            </a:r>
            <a:r>
              <a:rPr lang="de-DE" dirty="0">
                <a:solidFill>
                  <a:schemeClr val="accent1"/>
                </a:solidFill>
              </a:rPr>
              <a:t>, Al, </a:t>
            </a:r>
            <a:r>
              <a:rPr lang="de-DE" dirty="0" err="1">
                <a:solidFill>
                  <a:schemeClr val="accent1"/>
                </a:solidFill>
              </a:rPr>
              <a:t>it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becomes</a:t>
            </a:r>
            <a:r>
              <a:rPr lang="de-DE" dirty="0">
                <a:solidFill>
                  <a:schemeClr val="accent1"/>
                </a:solidFill>
              </a:rPr>
              <a:t> expensive </a:t>
            </a:r>
            <a:r>
              <a:rPr lang="de-DE" dirty="0" err="1">
                <a:solidFill>
                  <a:schemeClr val="accent1"/>
                </a:solidFill>
              </a:rPr>
              <a:t>to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make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use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accumulated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salt</a:t>
            </a:r>
            <a:r>
              <a:rPr lang="de-DE" dirty="0">
                <a:solidFill>
                  <a:schemeClr val="accent1"/>
                </a:solidFill>
              </a:rPr>
              <a:t>(</a:t>
            </a:r>
            <a:r>
              <a:rPr lang="de-DE" dirty="0" err="1">
                <a:solidFill>
                  <a:schemeClr val="accent1"/>
                </a:solidFill>
              </a:rPr>
              <a:t>approximately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b="1" dirty="0">
                <a:solidFill>
                  <a:schemeClr val="accent1"/>
                </a:solidFill>
              </a:rPr>
              <a:t>20 </a:t>
            </a:r>
            <a:r>
              <a:rPr lang="de-DE" b="1" dirty="0" err="1">
                <a:solidFill>
                  <a:schemeClr val="accent1"/>
                </a:solidFill>
              </a:rPr>
              <a:t>million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cubic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meters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of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salt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annually</a:t>
            </a:r>
            <a:r>
              <a:rPr lang="de-DE" dirty="0">
                <a:solidFill>
                  <a:schemeClr val="accent1"/>
                </a:solidFill>
              </a:rPr>
              <a:t>)</a:t>
            </a:r>
            <a:r>
              <a:rPr lang="en-GB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Solubility of the salt was found approximately equal to the salinity of water in the dead sea region.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Under brine conditions, the halite settles down in the river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/>
              <a:t>Outlook: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38BE4-B29B-8907-1DD0-BC31A20077A4}"/>
              </a:ext>
            </a:extLst>
          </p:cNvPr>
          <p:cNvSpPr txBox="1"/>
          <p:nvPr/>
        </p:nvSpPr>
        <p:spPr>
          <a:xfrm>
            <a:off x="874712" y="1030288"/>
            <a:ext cx="1033135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The real brine solution from the river could be taken and studied out to see and observe more real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Knowledge of proper flow conditions of the </a:t>
            </a:r>
            <a:r>
              <a:rPr lang="en-GB" dirty="0" err="1">
                <a:solidFill>
                  <a:schemeClr val="accent1"/>
                </a:solidFill>
              </a:rPr>
              <a:t>Nahal</a:t>
            </a:r>
            <a:r>
              <a:rPr lang="en-GB" dirty="0">
                <a:solidFill>
                  <a:schemeClr val="accent1"/>
                </a:solidFill>
              </a:rPr>
              <a:t> Arava would help calculate more scientifically the transportation feasibility of salt sample as a granular material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12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F179-36A7-0E26-5D50-9D513B374A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GB" dirty="0"/>
              <a:t>Thank you!</a:t>
            </a:r>
          </a:p>
          <a:p>
            <a:pPr algn="ctr"/>
            <a:r>
              <a:rPr lang="en-GB" dirty="0"/>
              <a:t>Any questions?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429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A02350-DCD8-D704-B932-782835C0429B}"/>
              </a:ext>
            </a:extLst>
          </p:cNvPr>
          <p:cNvSpPr txBox="1"/>
          <p:nvPr/>
        </p:nvSpPr>
        <p:spPr>
          <a:xfrm>
            <a:off x="411792" y="289158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pPr defTabSz="914269">
              <a:spcBef>
                <a:spcPct val="0"/>
              </a:spcBef>
              <a:spcAft>
                <a:spcPts val="600"/>
              </a:spcAft>
            </a:pP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Introduction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Brief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context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study</a:t>
            </a:r>
            <a:endParaRPr lang="de-DE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B0A9D-7ECA-A503-7F20-1A684F44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80" y="0"/>
            <a:ext cx="3314987" cy="5448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62335-E2C3-42AA-792C-C50F3635D6A8}"/>
              </a:ext>
            </a:extLst>
          </p:cNvPr>
          <p:cNvSpPr txBox="1"/>
          <p:nvPr/>
        </p:nvSpPr>
        <p:spPr>
          <a:xfrm>
            <a:off x="7350990" y="5485161"/>
            <a:ext cx="820881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Fig 1</a:t>
            </a:r>
            <a:r>
              <a:rPr lang="en-GB" dirty="0">
                <a:solidFill>
                  <a:schemeClr val="accent1"/>
                </a:solidFill>
              </a:rPr>
              <a:t>: Location of the Dead Sea</a:t>
            </a:r>
          </a:p>
          <a:p>
            <a:r>
              <a:rPr lang="en-GB" dirty="0">
                <a:solidFill>
                  <a:schemeClr val="accent1"/>
                </a:solidFill>
              </a:rPr>
              <a:t>Picture extracted from </a:t>
            </a:r>
            <a:r>
              <a:rPr lang="da-DK" dirty="0">
                <a:solidFill>
                  <a:schemeClr val="accent1"/>
                </a:solidFill>
              </a:rPr>
              <a:t>(N. G. Lensky et al., 2005)</a:t>
            </a:r>
            <a:endParaRPr lang="en-GB" dirty="0">
              <a:solidFill>
                <a:schemeClr val="accent1"/>
              </a:solidFill>
            </a:endParaRPr>
          </a:p>
          <a:p>
            <a:endParaRPr lang="en-DE" dirty="0"/>
          </a:p>
        </p:txBody>
      </p:sp>
      <p:pic>
        <p:nvPicPr>
          <p:cNvPr id="3" name="Picture 2" descr="A map of Dead Sea&#10;&#10;Description automatically generated">
            <a:extLst>
              <a:ext uri="{FF2B5EF4-FFF2-40B4-BE49-F238E27FC236}">
                <a16:creationId xmlns:a16="http://schemas.microsoft.com/office/drawing/2014/main" id="{4F43D0CF-CE39-AC42-64D4-85A7D9297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42" y="854226"/>
            <a:ext cx="3394744" cy="4481262"/>
          </a:xfrm>
          <a:prstGeom prst="rect">
            <a:avLst/>
          </a:prstGeom>
        </p:spPr>
      </p:pic>
      <p:pic>
        <p:nvPicPr>
          <p:cNvPr id="9" name="Picture 8" descr="A map of a land with water&#10;&#10;Description automatically generated">
            <a:extLst>
              <a:ext uri="{FF2B5EF4-FFF2-40B4-BE49-F238E27FC236}">
                <a16:creationId xmlns:a16="http://schemas.microsoft.com/office/drawing/2014/main" id="{A709EE52-FAF1-1405-4B3B-E4211E029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2" y="1254993"/>
            <a:ext cx="3256442" cy="4176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7AA053-93A0-86B5-A5CD-29814BD66B00}"/>
              </a:ext>
            </a:extLst>
          </p:cNvPr>
          <p:cNvSpPr txBox="1"/>
          <p:nvPr/>
        </p:nvSpPr>
        <p:spPr>
          <a:xfrm>
            <a:off x="2525676" y="5712634"/>
            <a:ext cx="3657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Source: Google map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BC881-D471-4A6C-C0FD-27AE87B94831}"/>
              </a:ext>
            </a:extLst>
          </p:cNvPr>
          <p:cNvSpPr txBox="1"/>
          <p:nvPr/>
        </p:nvSpPr>
        <p:spPr>
          <a:xfrm>
            <a:off x="2130392" y="5437851"/>
            <a:ext cx="47208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Fig 2: </a:t>
            </a:r>
            <a:r>
              <a:rPr lang="en-GB" dirty="0">
                <a:solidFill>
                  <a:schemeClr val="accent1"/>
                </a:solidFill>
              </a:rPr>
              <a:t>A closer view of the study area</a:t>
            </a:r>
            <a:endParaRPr lang="en-DE" dirty="0">
              <a:solidFill>
                <a:schemeClr val="accent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B632CA-E75D-4BC0-5D34-EE4E67F2697E}"/>
              </a:ext>
            </a:extLst>
          </p:cNvPr>
          <p:cNvCxnSpPr>
            <a:cxnSpLocks/>
          </p:cNvCxnSpPr>
          <p:nvPr/>
        </p:nvCxnSpPr>
        <p:spPr>
          <a:xfrm flipH="1" flipV="1">
            <a:off x="7056063" y="3190381"/>
            <a:ext cx="3334846" cy="52964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56D2C9-FD77-4C9D-923E-CC3F800AE40C}"/>
              </a:ext>
            </a:extLst>
          </p:cNvPr>
          <p:cNvCxnSpPr>
            <a:cxnSpLocks/>
          </p:cNvCxnSpPr>
          <p:nvPr/>
        </p:nvCxnSpPr>
        <p:spPr>
          <a:xfrm flipH="1" flipV="1">
            <a:off x="2736251" y="3044265"/>
            <a:ext cx="2258085" cy="7753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E423172-602C-60E6-3DE1-08A0E8EEC3E2}"/>
              </a:ext>
            </a:extLst>
          </p:cNvPr>
          <p:cNvSpPr/>
          <p:nvPr/>
        </p:nvSpPr>
        <p:spPr>
          <a:xfrm>
            <a:off x="10430307" y="3029464"/>
            <a:ext cx="796924" cy="1381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589179-2AEA-5F63-D9BE-637F9A34ED8B}"/>
              </a:ext>
            </a:extLst>
          </p:cNvPr>
          <p:cNvSpPr/>
          <p:nvPr/>
        </p:nvSpPr>
        <p:spPr>
          <a:xfrm>
            <a:off x="5304410" y="3054386"/>
            <a:ext cx="1427993" cy="230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D51D4-44A9-D129-D40A-8B436C8C7F59}"/>
              </a:ext>
            </a:extLst>
          </p:cNvPr>
          <p:cNvSpPr txBox="1"/>
          <p:nvPr/>
        </p:nvSpPr>
        <p:spPr>
          <a:xfrm>
            <a:off x="3586498" y="4186125"/>
            <a:ext cx="205230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Evaporation ponds for salt extraction</a:t>
            </a:r>
            <a:endParaRPr lang="en-DE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A6A07A-0D68-E333-F105-D24DCBDB9155}"/>
              </a:ext>
            </a:extLst>
          </p:cNvPr>
          <p:cNvCxnSpPr>
            <a:cxnSpLocks/>
          </p:cNvCxnSpPr>
          <p:nvPr/>
        </p:nvCxnSpPr>
        <p:spPr>
          <a:xfrm flipH="1">
            <a:off x="5185567" y="4527757"/>
            <a:ext cx="6590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animBg="1"/>
      <p:bldP spid="8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A02350-DCD8-D704-B932-782835C0429B}"/>
              </a:ext>
            </a:extLst>
          </p:cNvPr>
          <p:cNvSpPr txBox="1"/>
          <p:nvPr/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pPr defTabSz="914269">
              <a:spcBef>
                <a:spcPct val="0"/>
              </a:spcBef>
              <a:spcAft>
                <a:spcPts val="600"/>
              </a:spcAft>
            </a:pP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Introduction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A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brief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context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study</a:t>
            </a:r>
            <a:endParaRPr lang="de-DE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56D2C9-FD77-4C9D-923E-CC3F800AE40C}"/>
              </a:ext>
            </a:extLst>
          </p:cNvPr>
          <p:cNvCxnSpPr>
            <a:cxnSpLocks/>
          </p:cNvCxnSpPr>
          <p:nvPr/>
        </p:nvCxnSpPr>
        <p:spPr>
          <a:xfrm flipH="1" flipV="1">
            <a:off x="2999241" y="3230387"/>
            <a:ext cx="2258085" cy="7753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07A963-6E2D-0C8C-FF85-8F197023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2" y="1390261"/>
            <a:ext cx="7617183" cy="33551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DDEDD4-D9F5-D740-0F64-1F92DB31BB64}"/>
              </a:ext>
            </a:extLst>
          </p:cNvPr>
          <p:cNvSpPr txBox="1"/>
          <p:nvPr/>
        </p:nvSpPr>
        <p:spPr>
          <a:xfrm>
            <a:off x="8416212" y="1631711"/>
            <a:ext cx="3682482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solidFill>
                  <a:srgbClr val="002846"/>
                </a:solidFill>
                <a:latin typeface="Demo"/>
              </a:rPr>
              <a:t>A</a:t>
            </a:r>
            <a:r>
              <a:rPr lang="en-GB" sz="2000" b="0" i="0" dirty="0">
                <a:solidFill>
                  <a:srgbClr val="002846"/>
                </a:solidFill>
                <a:effectLst/>
                <a:latin typeface="Demo"/>
              </a:rPr>
              <a:t>bout </a:t>
            </a:r>
            <a:r>
              <a:rPr lang="en-GB" sz="2000" b="1" i="0" dirty="0">
                <a:solidFill>
                  <a:srgbClr val="002846"/>
                </a:solidFill>
                <a:effectLst/>
                <a:latin typeface="Demo"/>
              </a:rPr>
              <a:t>20 million </a:t>
            </a:r>
            <a:r>
              <a:rPr lang="en-GB" sz="2000" b="0" i="0" dirty="0">
                <a:solidFill>
                  <a:srgbClr val="002846"/>
                </a:solidFill>
                <a:effectLst/>
                <a:latin typeface="Demo"/>
              </a:rPr>
              <a:t>tonnes of salt precipitate each year, creating a layer of approximately </a:t>
            </a:r>
            <a:r>
              <a:rPr lang="en-GB" sz="2000" b="1" i="0" dirty="0">
                <a:solidFill>
                  <a:srgbClr val="002846"/>
                </a:solidFill>
                <a:effectLst/>
                <a:latin typeface="Demo"/>
              </a:rPr>
              <a:t>20 </a:t>
            </a:r>
            <a:r>
              <a:rPr lang="en-GB" sz="2000" b="1" i="0" dirty="0" err="1">
                <a:solidFill>
                  <a:srgbClr val="002846"/>
                </a:solidFill>
                <a:effectLst/>
                <a:latin typeface="Demo"/>
              </a:rPr>
              <a:t>centimeters</a:t>
            </a:r>
            <a:r>
              <a:rPr lang="en-GB" sz="2000" b="0" i="0" dirty="0">
                <a:solidFill>
                  <a:srgbClr val="002846"/>
                </a:solidFill>
                <a:effectLst/>
                <a:latin typeface="Demo"/>
              </a:rPr>
              <a:t> at  the bottom of the evaporation ponds.</a:t>
            </a:r>
          </a:p>
          <a:p>
            <a:pPr marL="0" marR="0" lvl="0" indent="0" algn="l" defTabSz="91426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2000" b="0" i="0" dirty="0">
              <a:solidFill>
                <a:srgbClr val="002846"/>
              </a:solidFill>
              <a:effectLst/>
              <a:latin typeface="Demo"/>
            </a:endParaRPr>
          </a:p>
          <a:p>
            <a:pPr marL="0" marR="0" lvl="0" indent="0" algn="l" defTabSz="91426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i="1" dirty="0">
                <a:solidFill>
                  <a:schemeClr val="accent1"/>
                </a:solidFill>
              </a:rPr>
              <a:t>Salt Harvesting - ICL</a:t>
            </a:r>
            <a:r>
              <a:rPr lang="en-GB" dirty="0">
                <a:solidFill>
                  <a:schemeClr val="accent1"/>
                </a:solidFill>
              </a:rPr>
              <a:t>, 2023)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64BA4-029B-D3B3-2881-73ABB453C433}"/>
              </a:ext>
            </a:extLst>
          </p:cNvPr>
          <p:cNvSpPr txBox="1"/>
          <p:nvPr/>
        </p:nvSpPr>
        <p:spPr>
          <a:xfrm>
            <a:off x="1150776" y="5296923"/>
            <a:ext cx="30137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846"/>
                </a:solidFill>
              </a:rPr>
              <a:t>Reznik and </a:t>
            </a:r>
            <a:r>
              <a:rPr lang="en-GB" dirty="0" err="1">
                <a:solidFill>
                  <a:srgbClr val="002846"/>
                </a:solidFill>
              </a:rPr>
              <a:t>Gavrieli</a:t>
            </a:r>
            <a:r>
              <a:rPr lang="en-GB" dirty="0">
                <a:solidFill>
                  <a:srgbClr val="002846"/>
                </a:solidFill>
              </a:rPr>
              <a:t> (2023)</a:t>
            </a:r>
            <a:endParaRPr lang="en-DE" dirty="0">
              <a:solidFill>
                <a:srgbClr val="00284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C023D-5937-A049-A1FA-B99DBA9732DD}"/>
              </a:ext>
            </a:extLst>
          </p:cNvPr>
          <p:cNvSpPr txBox="1"/>
          <p:nvPr/>
        </p:nvSpPr>
        <p:spPr>
          <a:xfrm>
            <a:off x="1150776" y="4981812"/>
            <a:ext cx="494522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u="sng" dirty="0"/>
              <a:t>Figure 3</a:t>
            </a:r>
            <a:r>
              <a:rPr lang="en-GB" dirty="0"/>
              <a:t>: A closer look on the dredging activities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701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A02350-DCD8-D704-B932-782835C0429B}"/>
              </a:ext>
            </a:extLst>
          </p:cNvPr>
          <p:cNvSpPr txBox="1"/>
          <p:nvPr/>
        </p:nvSpPr>
        <p:spPr>
          <a:xfrm>
            <a:off x="736601" y="428669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pPr defTabSz="914269">
              <a:spcBef>
                <a:spcPct val="0"/>
              </a:spcBef>
              <a:spcAft>
                <a:spcPts val="600"/>
              </a:spcAft>
            </a:pP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Introduction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A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brief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context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de-DE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study</a:t>
            </a:r>
            <a:endParaRPr lang="de-DE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map of Dead Sea&#10;&#10;Description automatically generated">
            <a:extLst>
              <a:ext uri="{FF2B5EF4-FFF2-40B4-BE49-F238E27FC236}">
                <a16:creationId xmlns:a16="http://schemas.microsoft.com/office/drawing/2014/main" id="{73E25FA0-08B8-0A31-1C74-87414EEB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3" y="1115483"/>
            <a:ext cx="3394744" cy="448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CE15D-1E70-B43F-E94F-484BC2E3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09" y="905702"/>
            <a:ext cx="6182079" cy="504659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31843FA-A556-65A0-B94C-F25F2996F1D0}"/>
              </a:ext>
            </a:extLst>
          </p:cNvPr>
          <p:cNvSpPr/>
          <p:nvPr/>
        </p:nvSpPr>
        <p:spPr>
          <a:xfrm>
            <a:off x="1501846" y="3429000"/>
            <a:ext cx="1083365" cy="1480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C805C83B-7D81-7665-CF03-BC0EC2BB85F9}"/>
              </a:ext>
            </a:extLst>
          </p:cNvPr>
          <p:cNvSpPr/>
          <p:nvPr/>
        </p:nvSpPr>
        <p:spPr>
          <a:xfrm>
            <a:off x="7185991" y="1520687"/>
            <a:ext cx="1202673" cy="4478471"/>
          </a:xfrm>
          <a:custGeom>
            <a:avLst/>
            <a:gdLst>
              <a:gd name="connsiteX0" fmla="*/ 944218 w 1202673"/>
              <a:gd name="connsiteY0" fmla="*/ 0 h 4478471"/>
              <a:gd name="connsiteX1" fmla="*/ 924339 w 1202673"/>
              <a:gd name="connsiteY1" fmla="*/ 49696 h 4478471"/>
              <a:gd name="connsiteX2" fmla="*/ 894522 w 1202673"/>
              <a:gd name="connsiteY2" fmla="*/ 149087 h 4478471"/>
              <a:gd name="connsiteX3" fmla="*/ 884583 w 1202673"/>
              <a:gd name="connsiteY3" fmla="*/ 238539 h 4478471"/>
              <a:gd name="connsiteX4" fmla="*/ 815009 w 1202673"/>
              <a:gd name="connsiteY4" fmla="*/ 288235 h 4478471"/>
              <a:gd name="connsiteX5" fmla="*/ 775252 w 1202673"/>
              <a:gd name="connsiteY5" fmla="*/ 327991 h 4478471"/>
              <a:gd name="connsiteX6" fmla="*/ 705679 w 1202673"/>
              <a:gd name="connsiteY6" fmla="*/ 377687 h 4478471"/>
              <a:gd name="connsiteX7" fmla="*/ 685800 w 1202673"/>
              <a:gd name="connsiteY7" fmla="*/ 397565 h 4478471"/>
              <a:gd name="connsiteX8" fmla="*/ 655983 w 1202673"/>
              <a:gd name="connsiteY8" fmla="*/ 467139 h 4478471"/>
              <a:gd name="connsiteX9" fmla="*/ 636105 w 1202673"/>
              <a:gd name="connsiteY9" fmla="*/ 506896 h 4478471"/>
              <a:gd name="connsiteX10" fmla="*/ 626166 w 1202673"/>
              <a:gd name="connsiteY10" fmla="*/ 536713 h 4478471"/>
              <a:gd name="connsiteX11" fmla="*/ 576470 w 1202673"/>
              <a:gd name="connsiteY11" fmla="*/ 556591 h 4478471"/>
              <a:gd name="connsiteX12" fmla="*/ 566531 w 1202673"/>
              <a:gd name="connsiteY12" fmla="*/ 586409 h 4478471"/>
              <a:gd name="connsiteX13" fmla="*/ 526774 w 1202673"/>
              <a:gd name="connsiteY13" fmla="*/ 606287 h 4478471"/>
              <a:gd name="connsiteX14" fmla="*/ 457200 w 1202673"/>
              <a:gd name="connsiteY14" fmla="*/ 646043 h 4478471"/>
              <a:gd name="connsiteX15" fmla="*/ 437322 w 1202673"/>
              <a:gd name="connsiteY15" fmla="*/ 864704 h 4478471"/>
              <a:gd name="connsiteX16" fmla="*/ 447261 w 1202673"/>
              <a:gd name="connsiteY16" fmla="*/ 924339 h 4478471"/>
              <a:gd name="connsiteX17" fmla="*/ 487018 w 1202673"/>
              <a:gd name="connsiteY17" fmla="*/ 954156 h 4478471"/>
              <a:gd name="connsiteX18" fmla="*/ 506896 w 1202673"/>
              <a:gd name="connsiteY18" fmla="*/ 993913 h 4478471"/>
              <a:gd name="connsiteX19" fmla="*/ 457200 w 1202673"/>
              <a:gd name="connsiteY19" fmla="*/ 1063487 h 4478471"/>
              <a:gd name="connsiteX20" fmla="*/ 367748 w 1202673"/>
              <a:gd name="connsiteY20" fmla="*/ 1133061 h 4478471"/>
              <a:gd name="connsiteX21" fmla="*/ 347870 w 1202673"/>
              <a:gd name="connsiteY21" fmla="*/ 1162878 h 4478471"/>
              <a:gd name="connsiteX22" fmla="*/ 327992 w 1202673"/>
              <a:gd name="connsiteY22" fmla="*/ 1292087 h 4478471"/>
              <a:gd name="connsiteX23" fmla="*/ 318052 w 1202673"/>
              <a:gd name="connsiteY23" fmla="*/ 1321904 h 4478471"/>
              <a:gd name="connsiteX24" fmla="*/ 298174 w 1202673"/>
              <a:gd name="connsiteY24" fmla="*/ 1341783 h 4478471"/>
              <a:gd name="connsiteX25" fmla="*/ 268357 w 1202673"/>
              <a:gd name="connsiteY25" fmla="*/ 1391478 h 4478471"/>
              <a:gd name="connsiteX26" fmla="*/ 238539 w 1202673"/>
              <a:gd name="connsiteY26" fmla="*/ 1451113 h 4478471"/>
              <a:gd name="connsiteX27" fmla="*/ 228600 w 1202673"/>
              <a:gd name="connsiteY27" fmla="*/ 1480930 h 4478471"/>
              <a:gd name="connsiteX28" fmla="*/ 198783 w 1202673"/>
              <a:gd name="connsiteY28" fmla="*/ 1520687 h 4478471"/>
              <a:gd name="connsiteX29" fmla="*/ 188844 w 1202673"/>
              <a:gd name="connsiteY29" fmla="*/ 1550504 h 4478471"/>
              <a:gd name="connsiteX30" fmla="*/ 168966 w 1202673"/>
              <a:gd name="connsiteY30" fmla="*/ 1580322 h 4478471"/>
              <a:gd name="connsiteX31" fmla="*/ 109331 w 1202673"/>
              <a:gd name="connsiteY31" fmla="*/ 1659835 h 4478471"/>
              <a:gd name="connsiteX32" fmla="*/ 79513 w 1202673"/>
              <a:gd name="connsiteY32" fmla="*/ 1719470 h 4478471"/>
              <a:gd name="connsiteX33" fmla="*/ 79513 w 1202673"/>
              <a:gd name="connsiteY33" fmla="*/ 1838739 h 4478471"/>
              <a:gd name="connsiteX34" fmla="*/ 119270 w 1202673"/>
              <a:gd name="connsiteY34" fmla="*/ 1868556 h 4478471"/>
              <a:gd name="connsiteX35" fmla="*/ 139148 w 1202673"/>
              <a:gd name="connsiteY35" fmla="*/ 1908313 h 4478471"/>
              <a:gd name="connsiteX36" fmla="*/ 109331 w 1202673"/>
              <a:gd name="connsiteY36" fmla="*/ 2017643 h 4478471"/>
              <a:gd name="connsiteX37" fmla="*/ 79513 w 1202673"/>
              <a:gd name="connsiteY37" fmla="*/ 2107096 h 4478471"/>
              <a:gd name="connsiteX38" fmla="*/ 69574 w 1202673"/>
              <a:gd name="connsiteY38" fmla="*/ 2136913 h 4478471"/>
              <a:gd name="connsiteX39" fmla="*/ 59635 w 1202673"/>
              <a:gd name="connsiteY39" fmla="*/ 2276061 h 4478471"/>
              <a:gd name="connsiteX40" fmla="*/ 19879 w 1202673"/>
              <a:gd name="connsiteY40" fmla="*/ 2385391 h 4478471"/>
              <a:gd name="connsiteX41" fmla="*/ 0 w 1202673"/>
              <a:gd name="connsiteY41" fmla="*/ 2464904 h 4478471"/>
              <a:gd name="connsiteX42" fmla="*/ 49696 w 1202673"/>
              <a:gd name="connsiteY42" fmla="*/ 2594113 h 4478471"/>
              <a:gd name="connsiteX43" fmla="*/ 69574 w 1202673"/>
              <a:gd name="connsiteY43" fmla="*/ 2623930 h 4478471"/>
              <a:gd name="connsiteX44" fmla="*/ 79513 w 1202673"/>
              <a:gd name="connsiteY44" fmla="*/ 2753139 h 4478471"/>
              <a:gd name="connsiteX45" fmla="*/ 109331 w 1202673"/>
              <a:gd name="connsiteY45" fmla="*/ 2773017 h 4478471"/>
              <a:gd name="connsiteX46" fmla="*/ 139148 w 1202673"/>
              <a:gd name="connsiteY46" fmla="*/ 2852530 h 4478471"/>
              <a:gd name="connsiteX47" fmla="*/ 188844 w 1202673"/>
              <a:gd name="connsiteY47" fmla="*/ 2922104 h 4478471"/>
              <a:gd name="connsiteX48" fmla="*/ 208722 w 1202673"/>
              <a:gd name="connsiteY48" fmla="*/ 2961861 h 4478471"/>
              <a:gd name="connsiteX49" fmla="*/ 248479 w 1202673"/>
              <a:gd name="connsiteY49" fmla="*/ 3061252 h 4478471"/>
              <a:gd name="connsiteX50" fmla="*/ 278296 w 1202673"/>
              <a:gd name="connsiteY50" fmla="*/ 3071191 h 4478471"/>
              <a:gd name="connsiteX51" fmla="*/ 298174 w 1202673"/>
              <a:gd name="connsiteY51" fmla="*/ 3110948 h 4478471"/>
              <a:gd name="connsiteX52" fmla="*/ 318052 w 1202673"/>
              <a:gd name="connsiteY52" fmla="*/ 3240156 h 4478471"/>
              <a:gd name="connsiteX53" fmla="*/ 337931 w 1202673"/>
              <a:gd name="connsiteY53" fmla="*/ 3260035 h 4478471"/>
              <a:gd name="connsiteX54" fmla="*/ 387626 w 1202673"/>
              <a:gd name="connsiteY54" fmla="*/ 3329609 h 4478471"/>
              <a:gd name="connsiteX55" fmla="*/ 457200 w 1202673"/>
              <a:gd name="connsiteY55" fmla="*/ 3409122 h 4478471"/>
              <a:gd name="connsiteX56" fmla="*/ 477079 w 1202673"/>
              <a:gd name="connsiteY56" fmla="*/ 3438939 h 4478471"/>
              <a:gd name="connsiteX57" fmla="*/ 526774 w 1202673"/>
              <a:gd name="connsiteY57" fmla="*/ 3508513 h 4478471"/>
              <a:gd name="connsiteX58" fmla="*/ 536713 w 1202673"/>
              <a:gd name="connsiteY58" fmla="*/ 3538330 h 4478471"/>
              <a:gd name="connsiteX59" fmla="*/ 586409 w 1202673"/>
              <a:gd name="connsiteY59" fmla="*/ 3617843 h 4478471"/>
              <a:gd name="connsiteX60" fmla="*/ 596348 w 1202673"/>
              <a:gd name="connsiteY60" fmla="*/ 3657600 h 4478471"/>
              <a:gd name="connsiteX61" fmla="*/ 655983 w 1202673"/>
              <a:gd name="connsiteY61" fmla="*/ 3747052 h 4478471"/>
              <a:gd name="connsiteX62" fmla="*/ 685800 w 1202673"/>
              <a:gd name="connsiteY62" fmla="*/ 3806687 h 4478471"/>
              <a:gd name="connsiteX63" fmla="*/ 705679 w 1202673"/>
              <a:gd name="connsiteY63" fmla="*/ 3826565 h 4478471"/>
              <a:gd name="connsiteX64" fmla="*/ 725557 w 1202673"/>
              <a:gd name="connsiteY64" fmla="*/ 3856383 h 4478471"/>
              <a:gd name="connsiteX65" fmla="*/ 785192 w 1202673"/>
              <a:gd name="connsiteY65" fmla="*/ 3906078 h 4478471"/>
              <a:gd name="connsiteX66" fmla="*/ 815009 w 1202673"/>
              <a:gd name="connsiteY66" fmla="*/ 3945835 h 4478471"/>
              <a:gd name="connsiteX67" fmla="*/ 894522 w 1202673"/>
              <a:gd name="connsiteY67" fmla="*/ 4025348 h 4478471"/>
              <a:gd name="connsiteX68" fmla="*/ 924339 w 1202673"/>
              <a:gd name="connsiteY68" fmla="*/ 4084983 h 4478471"/>
              <a:gd name="connsiteX69" fmla="*/ 954157 w 1202673"/>
              <a:gd name="connsiteY69" fmla="*/ 4154556 h 4478471"/>
              <a:gd name="connsiteX70" fmla="*/ 1013792 w 1202673"/>
              <a:gd name="connsiteY70" fmla="*/ 4204252 h 4478471"/>
              <a:gd name="connsiteX71" fmla="*/ 1083366 w 1202673"/>
              <a:gd name="connsiteY71" fmla="*/ 4293704 h 4478471"/>
              <a:gd name="connsiteX72" fmla="*/ 1123122 w 1202673"/>
              <a:gd name="connsiteY72" fmla="*/ 4313583 h 4478471"/>
              <a:gd name="connsiteX73" fmla="*/ 1182757 w 1202673"/>
              <a:gd name="connsiteY73" fmla="*/ 4442791 h 4478471"/>
              <a:gd name="connsiteX74" fmla="*/ 1202635 w 1202673"/>
              <a:gd name="connsiteY74" fmla="*/ 4462670 h 44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02673" h="4478471">
                <a:moveTo>
                  <a:pt x="944218" y="0"/>
                </a:moveTo>
                <a:cubicBezTo>
                  <a:pt x="937592" y="16565"/>
                  <a:pt x="930604" y="32991"/>
                  <a:pt x="924339" y="49696"/>
                </a:cubicBezTo>
                <a:cubicBezTo>
                  <a:pt x="913800" y="77801"/>
                  <a:pt x="901101" y="126060"/>
                  <a:pt x="894522" y="149087"/>
                </a:cubicBezTo>
                <a:cubicBezTo>
                  <a:pt x="891209" y="178904"/>
                  <a:pt x="896122" y="210846"/>
                  <a:pt x="884583" y="238539"/>
                </a:cubicBezTo>
                <a:cubicBezTo>
                  <a:pt x="880545" y="248230"/>
                  <a:pt x="825960" y="278848"/>
                  <a:pt x="815009" y="288235"/>
                </a:cubicBezTo>
                <a:cubicBezTo>
                  <a:pt x="800779" y="300432"/>
                  <a:pt x="789356" y="315650"/>
                  <a:pt x="775252" y="327991"/>
                </a:cubicBezTo>
                <a:cubicBezTo>
                  <a:pt x="700640" y="393277"/>
                  <a:pt x="767523" y="328213"/>
                  <a:pt x="705679" y="377687"/>
                </a:cubicBezTo>
                <a:cubicBezTo>
                  <a:pt x="698362" y="383541"/>
                  <a:pt x="692426" y="390939"/>
                  <a:pt x="685800" y="397565"/>
                </a:cubicBezTo>
                <a:cubicBezTo>
                  <a:pt x="675861" y="420756"/>
                  <a:pt x="666424" y="444169"/>
                  <a:pt x="655983" y="467139"/>
                </a:cubicBezTo>
                <a:cubicBezTo>
                  <a:pt x="649852" y="480627"/>
                  <a:pt x="641941" y="493277"/>
                  <a:pt x="636105" y="506896"/>
                </a:cubicBezTo>
                <a:cubicBezTo>
                  <a:pt x="631978" y="516526"/>
                  <a:pt x="634214" y="530006"/>
                  <a:pt x="626166" y="536713"/>
                </a:cubicBezTo>
                <a:cubicBezTo>
                  <a:pt x="612460" y="548135"/>
                  <a:pt x="593035" y="549965"/>
                  <a:pt x="576470" y="556591"/>
                </a:cubicBezTo>
                <a:cubicBezTo>
                  <a:pt x="573157" y="566530"/>
                  <a:pt x="573939" y="579001"/>
                  <a:pt x="566531" y="586409"/>
                </a:cubicBezTo>
                <a:cubicBezTo>
                  <a:pt x="556054" y="596886"/>
                  <a:pt x="539781" y="599192"/>
                  <a:pt x="526774" y="606287"/>
                </a:cubicBezTo>
                <a:cubicBezTo>
                  <a:pt x="503325" y="619077"/>
                  <a:pt x="480391" y="632791"/>
                  <a:pt x="457200" y="646043"/>
                </a:cubicBezTo>
                <a:cubicBezTo>
                  <a:pt x="450574" y="718930"/>
                  <a:pt x="439934" y="791563"/>
                  <a:pt x="437322" y="864704"/>
                </a:cubicBezTo>
                <a:cubicBezTo>
                  <a:pt x="436603" y="884844"/>
                  <a:pt x="437474" y="906723"/>
                  <a:pt x="447261" y="924339"/>
                </a:cubicBezTo>
                <a:cubicBezTo>
                  <a:pt x="455306" y="938820"/>
                  <a:pt x="473766" y="944217"/>
                  <a:pt x="487018" y="954156"/>
                </a:cubicBezTo>
                <a:cubicBezTo>
                  <a:pt x="493644" y="967408"/>
                  <a:pt x="506896" y="979097"/>
                  <a:pt x="506896" y="993913"/>
                </a:cubicBezTo>
                <a:cubicBezTo>
                  <a:pt x="506896" y="1016455"/>
                  <a:pt x="472674" y="1051452"/>
                  <a:pt x="457200" y="1063487"/>
                </a:cubicBezTo>
                <a:cubicBezTo>
                  <a:pt x="404706" y="1104315"/>
                  <a:pt x="403377" y="1090307"/>
                  <a:pt x="367748" y="1133061"/>
                </a:cubicBezTo>
                <a:cubicBezTo>
                  <a:pt x="360101" y="1142238"/>
                  <a:pt x="354496" y="1152939"/>
                  <a:pt x="347870" y="1162878"/>
                </a:cubicBezTo>
                <a:cubicBezTo>
                  <a:pt x="341244" y="1205948"/>
                  <a:pt x="336023" y="1249257"/>
                  <a:pt x="327992" y="1292087"/>
                </a:cubicBezTo>
                <a:cubicBezTo>
                  <a:pt x="326061" y="1302384"/>
                  <a:pt x="323442" y="1312920"/>
                  <a:pt x="318052" y="1321904"/>
                </a:cubicBezTo>
                <a:cubicBezTo>
                  <a:pt x="313231" y="1329939"/>
                  <a:pt x="303621" y="1334158"/>
                  <a:pt x="298174" y="1341783"/>
                </a:cubicBezTo>
                <a:cubicBezTo>
                  <a:pt x="286946" y="1357503"/>
                  <a:pt x="277607" y="1374519"/>
                  <a:pt x="268357" y="1391478"/>
                </a:cubicBezTo>
                <a:cubicBezTo>
                  <a:pt x="257715" y="1410989"/>
                  <a:pt x="247565" y="1430804"/>
                  <a:pt x="238539" y="1451113"/>
                </a:cubicBezTo>
                <a:cubicBezTo>
                  <a:pt x="234284" y="1460687"/>
                  <a:pt x="233798" y="1471834"/>
                  <a:pt x="228600" y="1480930"/>
                </a:cubicBezTo>
                <a:cubicBezTo>
                  <a:pt x="220381" y="1495313"/>
                  <a:pt x="208722" y="1507435"/>
                  <a:pt x="198783" y="1520687"/>
                </a:cubicBezTo>
                <a:cubicBezTo>
                  <a:pt x="195470" y="1530626"/>
                  <a:pt x="193529" y="1541133"/>
                  <a:pt x="188844" y="1550504"/>
                </a:cubicBezTo>
                <a:cubicBezTo>
                  <a:pt x="183502" y="1561188"/>
                  <a:pt x="175992" y="1570661"/>
                  <a:pt x="168966" y="1580322"/>
                </a:cubicBezTo>
                <a:cubicBezTo>
                  <a:pt x="149480" y="1607116"/>
                  <a:pt x="124148" y="1630202"/>
                  <a:pt x="109331" y="1659835"/>
                </a:cubicBezTo>
                <a:lnTo>
                  <a:pt x="79513" y="1719470"/>
                </a:lnTo>
                <a:cubicBezTo>
                  <a:pt x="71330" y="1760387"/>
                  <a:pt x="58379" y="1796472"/>
                  <a:pt x="79513" y="1838739"/>
                </a:cubicBezTo>
                <a:cubicBezTo>
                  <a:pt x="86921" y="1853555"/>
                  <a:pt x="106018" y="1858617"/>
                  <a:pt x="119270" y="1868556"/>
                </a:cubicBezTo>
                <a:cubicBezTo>
                  <a:pt x="125896" y="1881808"/>
                  <a:pt x="137674" y="1893570"/>
                  <a:pt x="139148" y="1908313"/>
                </a:cubicBezTo>
                <a:cubicBezTo>
                  <a:pt x="143090" y="1947738"/>
                  <a:pt x="121808" y="1982709"/>
                  <a:pt x="109331" y="2017643"/>
                </a:cubicBezTo>
                <a:cubicBezTo>
                  <a:pt x="98760" y="2047243"/>
                  <a:pt x="89452" y="2077278"/>
                  <a:pt x="79513" y="2107096"/>
                </a:cubicBezTo>
                <a:lnTo>
                  <a:pt x="69574" y="2136913"/>
                </a:lnTo>
                <a:cubicBezTo>
                  <a:pt x="66261" y="2183296"/>
                  <a:pt x="66533" y="2230075"/>
                  <a:pt x="59635" y="2276061"/>
                </a:cubicBezTo>
                <a:cubicBezTo>
                  <a:pt x="56155" y="2299263"/>
                  <a:pt x="28773" y="2361673"/>
                  <a:pt x="19879" y="2385391"/>
                </a:cubicBezTo>
                <a:cubicBezTo>
                  <a:pt x="6779" y="2420324"/>
                  <a:pt x="8475" y="2422528"/>
                  <a:pt x="0" y="2464904"/>
                </a:cubicBezTo>
                <a:cubicBezTo>
                  <a:pt x="13318" y="2558129"/>
                  <a:pt x="-3056" y="2514986"/>
                  <a:pt x="49696" y="2594113"/>
                </a:cubicBezTo>
                <a:lnTo>
                  <a:pt x="69574" y="2623930"/>
                </a:lnTo>
                <a:cubicBezTo>
                  <a:pt x="72887" y="2667000"/>
                  <a:pt x="68383" y="2711401"/>
                  <a:pt x="79513" y="2753139"/>
                </a:cubicBezTo>
                <a:cubicBezTo>
                  <a:pt x="82591" y="2764681"/>
                  <a:pt x="101684" y="2763840"/>
                  <a:pt x="109331" y="2773017"/>
                </a:cubicBezTo>
                <a:cubicBezTo>
                  <a:pt x="134486" y="2803203"/>
                  <a:pt x="126382" y="2818488"/>
                  <a:pt x="139148" y="2852530"/>
                </a:cubicBezTo>
                <a:cubicBezTo>
                  <a:pt x="154847" y="2894395"/>
                  <a:pt x="158477" y="2891738"/>
                  <a:pt x="188844" y="2922104"/>
                </a:cubicBezTo>
                <a:cubicBezTo>
                  <a:pt x="195470" y="2935356"/>
                  <a:pt x="202885" y="2948243"/>
                  <a:pt x="208722" y="2961861"/>
                </a:cubicBezTo>
                <a:cubicBezTo>
                  <a:pt x="222778" y="2994658"/>
                  <a:pt x="214628" y="3049968"/>
                  <a:pt x="248479" y="3061252"/>
                </a:cubicBezTo>
                <a:lnTo>
                  <a:pt x="278296" y="3071191"/>
                </a:lnTo>
                <a:cubicBezTo>
                  <a:pt x="284922" y="3084443"/>
                  <a:pt x="294842" y="3096511"/>
                  <a:pt x="298174" y="3110948"/>
                </a:cubicBezTo>
                <a:cubicBezTo>
                  <a:pt x="300108" y="3119330"/>
                  <a:pt x="305168" y="3214389"/>
                  <a:pt x="318052" y="3240156"/>
                </a:cubicBezTo>
                <a:cubicBezTo>
                  <a:pt x="322243" y="3248538"/>
                  <a:pt x="332178" y="3252638"/>
                  <a:pt x="337931" y="3260035"/>
                </a:cubicBezTo>
                <a:cubicBezTo>
                  <a:pt x="355428" y="3282531"/>
                  <a:pt x="369579" y="3307551"/>
                  <a:pt x="387626" y="3329609"/>
                </a:cubicBezTo>
                <a:cubicBezTo>
                  <a:pt x="486033" y="3449884"/>
                  <a:pt x="374652" y="3293556"/>
                  <a:pt x="457200" y="3409122"/>
                </a:cubicBezTo>
                <a:cubicBezTo>
                  <a:pt x="464143" y="3418842"/>
                  <a:pt x="470136" y="3429219"/>
                  <a:pt x="477079" y="3438939"/>
                </a:cubicBezTo>
                <a:cubicBezTo>
                  <a:pt x="484579" y="3449439"/>
                  <a:pt x="518968" y="3492901"/>
                  <a:pt x="526774" y="3508513"/>
                </a:cubicBezTo>
                <a:cubicBezTo>
                  <a:pt x="531459" y="3517884"/>
                  <a:pt x="532586" y="3528700"/>
                  <a:pt x="536713" y="3538330"/>
                </a:cubicBezTo>
                <a:cubicBezTo>
                  <a:pt x="554904" y="3580775"/>
                  <a:pt x="557872" y="3579793"/>
                  <a:pt x="586409" y="3617843"/>
                </a:cubicBezTo>
                <a:cubicBezTo>
                  <a:pt x="589722" y="3631095"/>
                  <a:pt x="590800" y="3645117"/>
                  <a:pt x="596348" y="3657600"/>
                </a:cubicBezTo>
                <a:cubicBezTo>
                  <a:pt x="610289" y="3688968"/>
                  <a:pt x="635497" y="3719737"/>
                  <a:pt x="655983" y="3747052"/>
                </a:cubicBezTo>
                <a:cubicBezTo>
                  <a:pt x="666480" y="3778545"/>
                  <a:pt x="663781" y="3779163"/>
                  <a:pt x="685800" y="3806687"/>
                </a:cubicBezTo>
                <a:cubicBezTo>
                  <a:pt x="691654" y="3814004"/>
                  <a:pt x="699825" y="3819248"/>
                  <a:pt x="705679" y="3826565"/>
                </a:cubicBezTo>
                <a:cubicBezTo>
                  <a:pt x="713141" y="3835893"/>
                  <a:pt x="717910" y="3847206"/>
                  <a:pt x="725557" y="3856383"/>
                </a:cubicBezTo>
                <a:cubicBezTo>
                  <a:pt x="749472" y="3885081"/>
                  <a:pt x="755873" y="3886533"/>
                  <a:pt x="785192" y="3906078"/>
                </a:cubicBezTo>
                <a:cubicBezTo>
                  <a:pt x="795131" y="3919330"/>
                  <a:pt x="803815" y="3933624"/>
                  <a:pt x="815009" y="3945835"/>
                </a:cubicBezTo>
                <a:cubicBezTo>
                  <a:pt x="840337" y="3973466"/>
                  <a:pt x="894522" y="4025348"/>
                  <a:pt x="894522" y="4025348"/>
                </a:cubicBezTo>
                <a:cubicBezTo>
                  <a:pt x="919502" y="4100288"/>
                  <a:pt x="885807" y="4007920"/>
                  <a:pt x="924339" y="4084983"/>
                </a:cubicBezTo>
                <a:cubicBezTo>
                  <a:pt x="935623" y="4107550"/>
                  <a:pt x="941904" y="4132500"/>
                  <a:pt x="954157" y="4154556"/>
                </a:cubicBezTo>
                <a:cubicBezTo>
                  <a:pt x="961681" y="4168099"/>
                  <a:pt x="1009083" y="4200721"/>
                  <a:pt x="1013792" y="4204252"/>
                </a:cubicBezTo>
                <a:cubicBezTo>
                  <a:pt x="1038237" y="4244994"/>
                  <a:pt x="1044515" y="4264566"/>
                  <a:pt x="1083366" y="4293704"/>
                </a:cubicBezTo>
                <a:cubicBezTo>
                  <a:pt x="1095219" y="4302594"/>
                  <a:pt x="1109870" y="4306957"/>
                  <a:pt x="1123122" y="4313583"/>
                </a:cubicBezTo>
                <a:cubicBezTo>
                  <a:pt x="1182189" y="4392339"/>
                  <a:pt x="1127983" y="4311334"/>
                  <a:pt x="1182757" y="4442791"/>
                </a:cubicBezTo>
                <a:cubicBezTo>
                  <a:pt x="1204473" y="4494908"/>
                  <a:pt x="1202635" y="4479134"/>
                  <a:pt x="1202635" y="4462670"/>
                </a:cubicBezTo>
              </a:path>
            </a:pathLst>
          </a:custGeom>
          <a:ln w="444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5DE91-3FF0-8465-D158-E31FA11897E0}"/>
              </a:ext>
            </a:extLst>
          </p:cNvPr>
          <p:cNvSpPr txBox="1"/>
          <p:nvPr/>
        </p:nvSpPr>
        <p:spPr>
          <a:xfrm>
            <a:off x="9430025" y="546652"/>
            <a:ext cx="23456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Nahal</a:t>
            </a:r>
            <a:r>
              <a:rPr lang="en-GB" dirty="0"/>
              <a:t> Arava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88E27-244F-FEEB-40C0-44E8871127DB}"/>
              </a:ext>
            </a:extLst>
          </p:cNvPr>
          <p:cNvCxnSpPr>
            <a:cxnSpLocks/>
          </p:cNvCxnSpPr>
          <p:nvPr/>
        </p:nvCxnSpPr>
        <p:spPr>
          <a:xfrm flipV="1">
            <a:off x="7765760" y="811446"/>
            <a:ext cx="1749286" cy="1292087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FC7B9-5F23-1BCD-DD24-A60C95290EB7}"/>
              </a:ext>
            </a:extLst>
          </p:cNvPr>
          <p:cNvCxnSpPr>
            <a:cxnSpLocks/>
          </p:cNvCxnSpPr>
          <p:nvPr/>
        </p:nvCxnSpPr>
        <p:spPr>
          <a:xfrm flipV="1">
            <a:off x="2585211" y="3130826"/>
            <a:ext cx="3775832" cy="103863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D338A7-FCFD-4E23-DAED-F6014E62553A}"/>
              </a:ext>
            </a:extLst>
          </p:cNvPr>
          <p:cNvSpPr txBox="1"/>
          <p:nvPr/>
        </p:nvSpPr>
        <p:spPr>
          <a:xfrm>
            <a:off x="4366727" y="6008489"/>
            <a:ext cx="72010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>
                <a:solidFill>
                  <a:srgbClr val="00305D"/>
                </a:solidFill>
              </a:rPr>
              <a:t>Fig4</a:t>
            </a:r>
            <a:r>
              <a:rPr lang="en-GB" dirty="0">
                <a:solidFill>
                  <a:srgbClr val="00305D"/>
                </a:solidFill>
              </a:rPr>
              <a:t>: Google earth picture representing </a:t>
            </a:r>
            <a:r>
              <a:rPr lang="en-GB" dirty="0" err="1">
                <a:solidFill>
                  <a:srgbClr val="00305D"/>
                </a:solidFill>
              </a:rPr>
              <a:t>Nahal</a:t>
            </a:r>
            <a:r>
              <a:rPr lang="en-GB" dirty="0">
                <a:solidFill>
                  <a:srgbClr val="00305D"/>
                </a:solidFill>
              </a:rPr>
              <a:t> Arava with dotted red line </a:t>
            </a:r>
            <a:endParaRPr lang="en-DE" dirty="0">
              <a:solidFill>
                <a:srgbClr val="00305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522207-AA72-4300-F50F-2B52EB6E3BBD}"/>
              </a:ext>
            </a:extLst>
          </p:cNvPr>
          <p:cNvSpPr txBox="1"/>
          <p:nvPr/>
        </p:nvSpPr>
        <p:spPr>
          <a:xfrm>
            <a:off x="874712" y="5742517"/>
            <a:ext cx="22163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305D"/>
                </a:solidFill>
              </a:rPr>
              <a:t>Source: Google earth</a:t>
            </a:r>
            <a:endParaRPr lang="en-DE" dirty="0">
              <a:solidFill>
                <a:srgbClr val="0030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1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4DEB-9A12-7A08-356C-309562EA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6E7F-1F80-70E9-CA47-0CB99C0D9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5590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Can the accumulated salt be dumped into the </a:t>
            </a:r>
            <a:r>
              <a:rPr lang="en-GB" b="0" dirty="0" err="1"/>
              <a:t>Nahal</a:t>
            </a:r>
            <a:r>
              <a:rPr lang="en-GB" b="0" dirty="0"/>
              <a:t> Arava river and transported to the Dead sea as a granular material?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r>
              <a:rPr lang="en-GB" dirty="0"/>
              <a:t>Objectives: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To study the physical properties- sieve analysis, density, turbidity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and chemical properties- elemental composition, solubility of the salt sample</a:t>
            </a:r>
            <a:endParaRPr lang="en-DE" b="0" dirty="0"/>
          </a:p>
        </p:txBody>
      </p:sp>
    </p:spTree>
    <p:extLst>
      <p:ext uri="{BB962C8B-B14F-4D97-AF65-F5344CB8AC3E}">
        <p14:creationId xmlns:p14="http://schemas.microsoft.com/office/powerpoint/2010/main" val="241487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6972453ff_0_255"/>
          <p:cNvSpPr txBox="1">
            <a:spLocks noGrp="1"/>
          </p:cNvSpPr>
          <p:nvPr>
            <p:ph type="title"/>
          </p:nvPr>
        </p:nvSpPr>
        <p:spPr>
          <a:xfrm>
            <a:off x="874712" y="346075"/>
            <a:ext cx="105807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Sieve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dirty="0"/>
          </a:p>
        </p:txBody>
      </p:sp>
      <p:pic>
        <p:nvPicPr>
          <p:cNvPr id="2" name="Picture 1" descr="A clear jar with white powder in it&#10;&#10;Description automatically generated">
            <a:extLst>
              <a:ext uri="{FF2B5EF4-FFF2-40B4-BE49-F238E27FC236}">
                <a16:creationId xmlns:a16="http://schemas.microsoft.com/office/drawing/2014/main" id="{03C752C8-6B06-2FA2-5691-9A8FBAC23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299"/>
            <a:ext cx="1862678" cy="3311428"/>
          </a:xfrm>
          <a:prstGeom prst="rect">
            <a:avLst/>
          </a:prstGeom>
        </p:spPr>
      </p:pic>
      <p:pic>
        <p:nvPicPr>
          <p:cNvPr id="3" name="Picture 2" descr="A machine with a cone shaped object on a white surface&#10;&#10;Description automatically generated">
            <a:extLst>
              <a:ext uri="{FF2B5EF4-FFF2-40B4-BE49-F238E27FC236}">
                <a16:creationId xmlns:a16="http://schemas.microsoft.com/office/drawing/2014/main" id="{18687413-EA3C-BD38-DE9B-ED6161086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85" y="1030375"/>
            <a:ext cx="1964765" cy="349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3994A8-1623-F69E-187C-8B57392ADA47}"/>
              </a:ext>
            </a:extLst>
          </p:cNvPr>
          <p:cNvSpPr txBox="1"/>
          <p:nvPr/>
        </p:nvSpPr>
        <p:spPr>
          <a:xfrm>
            <a:off x="3412303" y="4678208"/>
            <a:ext cx="253661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Fig: 5(b) </a:t>
            </a:r>
            <a:r>
              <a:rPr lang="en-GB" dirty="0">
                <a:solidFill>
                  <a:schemeClr val="accent1"/>
                </a:solidFill>
              </a:rPr>
              <a:t>Sample Divider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5D241-3322-9003-CE04-6093A188A407}"/>
              </a:ext>
            </a:extLst>
          </p:cNvPr>
          <p:cNvSpPr txBox="1"/>
          <p:nvPr/>
        </p:nvSpPr>
        <p:spPr>
          <a:xfrm>
            <a:off x="7918" y="4258093"/>
            <a:ext cx="23815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Fig: 5(a) </a:t>
            </a:r>
            <a:r>
              <a:rPr lang="en-GB" dirty="0">
                <a:solidFill>
                  <a:schemeClr val="accent1"/>
                </a:solidFill>
              </a:rPr>
              <a:t>Air dried sample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6EA7-3571-46C4-854C-4C74129EDF4E}"/>
              </a:ext>
            </a:extLst>
          </p:cNvPr>
          <p:cNvSpPr txBox="1"/>
          <p:nvPr/>
        </p:nvSpPr>
        <p:spPr>
          <a:xfrm>
            <a:off x="6901181" y="5189354"/>
            <a:ext cx="303638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Fig: 5(c) </a:t>
            </a:r>
            <a:r>
              <a:rPr lang="en-GB" dirty="0">
                <a:solidFill>
                  <a:schemeClr val="accent1"/>
                </a:solidFill>
              </a:rPr>
              <a:t>Standard Sieve Sizes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1" name="Picture 10" descr="A stack of metal cans&#10;&#10;Description automatically generated">
            <a:extLst>
              <a:ext uri="{FF2B5EF4-FFF2-40B4-BE49-F238E27FC236}">
                <a16:creationId xmlns:a16="http://schemas.microsoft.com/office/drawing/2014/main" id="{9331AF58-86CA-DB62-A3F8-5CC4B91BD0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68" y="1215374"/>
            <a:ext cx="2132008" cy="3790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3DEF-B19E-E04E-B85E-2E0CD299B2FE}"/>
              </a:ext>
            </a:extLst>
          </p:cNvPr>
          <p:cNvSpPr txBox="1"/>
          <p:nvPr/>
        </p:nvSpPr>
        <p:spPr>
          <a:xfrm>
            <a:off x="3099927" y="5780377"/>
            <a:ext cx="573662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00305D"/>
                </a:solidFill>
              </a:rPr>
              <a:t>Plot 1: Plot of sieve analysis curve for two runs</a:t>
            </a:r>
            <a:endParaRPr lang="en-DE" dirty="0">
              <a:solidFill>
                <a:srgbClr val="00305D"/>
              </a:solidFill>
            </a:endParaRPr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F7651915-6CAD-B94D-2DB6-107DEF36A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" y="902299"/>
            <a:ext cx="9975836" cy="4896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Sieve</a:t>
            </a:r>
            <a:r>
              <a:rPr lang="de-DE" dirty="0"/>
              <a:t> Analysis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A4CE1-AA61-1C71-2E58-E5AD4CF838D3}"/>
              </a:ext>
            </a:extLst>
          </p:cNvPr>
          <p:cNvSpPr txBox="1"/>
          <p:nvPr/>
        </p:nvSpPr>
        <p:spPr>
          <a:xfrm>
            <a:off x="7052759" y="4649352"/>
            <a:ext cx="484913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D50 is the key term that enters in Meyer Peter Müller formula</a:t>
            </a:r>
          </a:p>
          <a:p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8" name="Picture 7" descr="A graph with lines and letters&#10;&#10;Description automatically generated with medium confidence">
            <a:extLst>
              <a:ext uri="{FF2B5EF4-FFF2-40B4-BE49-F238E27FC236}">
                <a16:creationId xmlns:a16="http://schemas.microsoft.com/office/drawing/2014/main" id="{9295B663-CC68-9B47-32F5-7B7636CC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60" y="290867"/>
            <a:ext cx="5778617" cy="312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1A054-61C3-97E6-1E1F-2149918646B8}"/>
              </a:ext>
            </a:extLst>
          </p:cNvPr>
          <p:cNvSpPr txBox="1"/>
          <p:nvPr/>
        </p:nvSpPr>
        <p:spPr>
          <a:xfrm>
            <a:off x="874712" y="5052865"/>
            <a:ext cx="50105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Plot2: Combined sieve analysis</a:t>
            </a:r>
            <a:endParaRPr lang="en-DE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CDB4EE-A464-84EA-2F7C-9E70289CC737}"/>
              </a:ext>
            </a:extLst>
          </p:cNvPr>
          <p:cNvCxnSpPr>
            <a:cxnSpLocks/>
          </p:cNvCxnSpPr>
          <p:nvPr/>
        </p:nvCxnSpPr>
        <p:spPr>
          <a:xfrm flipV="1">
            <a:off x="9013371" y="1947161"/>
            <a:ext cx="429209" cy="349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AC8E6-0647-30A7-3222-A6E9A8683742}"/>
              </a:ext>
            </a:extLst>
          </p:cNvPr>
          <p:cNvCxnSpPr>
            <a:cxnSpLocks/>
          </p:cNvCxnSpPr>
          <p:nvPr/>
        </p:nvCxnSpPr>
        <p:spPr>
          <a:xfrm flipV="1">
            <a:off x="10147039" y="1947161"/>
            <a:ext cx="127520" cy="567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614E342-96D7-8479-36B4-FDC3191C5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60188"/>
              </p:ext>
            </p:extLst>
          </p:nvPr>
        </p:nvGraphicFramePr>
        <p:xfrm>
          <a:off x="6544500" y="3915482"/>
          <a:ext cx="55821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093">
                  <a:extLst>
                    <a:ext uri="{9D8B030D-6E8A-4147-A177-3AD203B41FA5}">
                      <a16:colId xmlns:a16="http://schemas.microsoft.com/office/drawing/2014/main" val="1572189946"/>
                    </a:ext>
                  </a:extLst>
                </a:gridCol>
                <a:gridCol w="2791093">
                  <a:extLst>
                    <a:ext uri="{9D8B030D-6E8A-4147-A177-3AD203B41FA5}">
                      <a16:colId xmlns:a16="http://schemas.microsoft.com/office/drawing/2014/main" val="3925460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Median salt size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1800 microns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47784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E1F7318-066F-5ECD-EE2B-84220FA630E8}"/>
              </a:ext>
            </a:extLst>
          </p:cNvPr>
          <p:cNvSpPr txBox="1"/>
          <p:nvPr/>
        </p:nvSpPr>
        <p:spPr>
          <a:xfrm>
            <a:off x="7977674" y="3472307"/>
            <a:ext cx="369045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accent1"/>
                </a:solidFill>
              </a:rPr>
              <a:t>Analysensiebe</a:t>
            </a:r>
            <a:r>
              <a:rPr lang="en-GB" dirty="0">
                <a:solidFill>
                  <a:schemeClr val="accent1"/>
                </a:solidFill>
              </a:rPr>
              <a:t>, </a:t>
            </a:r>
            <a:r>
              <a:rPr lang="en-GB" dirty="0" err="1">
                <a:solidFill>
                  <a:schemeClr val="accent1"/>
                </a:solidFill>
              </a:rPr>
              <a:t>Blau-Metall</a:t>
            </a:r>
            <a:r>
              <a:rPr lang="en-GB" dirty="0">
                <a:solidFill>
                  <a:schemeClr val="accent1"/>
                </a:solidFill>
              </a:rPr>
              <a:t>, 2023)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842A66E4-8D2A-1AFF-3070-E98D9F3A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638"/>
            <a:ext cx="6146460" cy="36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64737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: Experiment on </a:t>
            </a:r>
            <a:r>
              <a:rPr lang="de-DE" dirty="0" err="1"/>
              <a:t>solubility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AE12B-7A9A-AF3A-4F39-B6C4842DC709}"/>
              </a:ext>
            </a:extLst>
          </p:cNvPr>
          <p:cNvSpPr txBox="1"/>
          <p:nvPr/>
        </p:nvSpPr>
        <p:spPr>
          <a:xfrm>
            <a:off x="6269154" y="5077480"/>
            <a:ext cx="518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94171"/>
                </a:solidFill>
              </a:rPr>
              <a:t>One litre of distilled water can dissolve approximately 300 grams to 350 grams of halite until it becomes saturated </a:t>
            </a:r>
            <a:endParaRPr lang="en-DE" sz="1400" dirty="0">
              <a:solidFill>
                <a:srgbClr val="29417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5C1936-53B2-229B-C381-CB4F5D6B6737}"/>
              </a:ext>
            </a:extLst>
          </p:cNvPr>
          <p:cNvSpPr/>
          <p:nvPr/>
        </p:nvSpPr>
        <p:spPr>
          <a:xfrm>
            <a:off x="5953103" y="5174954"/>
            <a:ext cx="316051" cy="328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E2F38C-60E4-61F1-2DC9-291AAC149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191"/>
              </p:ext>
            </p:extLst>
          </p:nvPr>
        </p:nvGraphicFramePr>
        <p:xfrm>
          <a:off x="1282166" y="1352442"/>
          <a:ext cx="7712543" cy="4137824"/>
        </p:xfrm>
        <a:graphic>
          <a:graphicData uri="http://schemas.openxmlformats.org/drawingml/2006/table">
            <a:tbl>
              <a:tblPr/>
              <a:tblGrid>
                <a:gridCol w="984852">
                  <a:extLst>
                    <a:ext uri="{9D8B030D-6E8A-4147-A177-3AD203B41FA5}">
                      <a16:colId xmlns:a16="http://schemas.microsoft.com/office/drawing/2014/main" val="481662846"/>
                    </a:ext>
                  </a:extLst>
                </a:gridCol>
                <a:gridCol w="1611576">
                  <a:extLst>
                    <a:ext uri="{9D8B030D-6E8A-4147-A177-3AD203B41FA5}">
                      <a16:colId xmlns:a16="http://schemas.microsoft.com/office/drawing/2014/main" val="978146629"/>
                    </a:ext>
                  </a:extLst>
                </a:gridCol>
                <a:gridCol w="562773">
                  <a:extLst>
                    <a:ext uri="{9D8B030D-6E8A-4147-A177-3AD203B41FA5}">
                      <a16:colId xmlns:a16="http://schemas.microsoft.com/office/drawing/2014/main" val="3407345015"/>
                    </a:ext>
                  </a:extLst>
                </a:gridCol>
                <a:gridCol w="818579">
                  <a:extLst>
                    <a:ext uri="{9D8B030D-6E8A-4147-A177-3AD203B41FA5}">
                      <a16:colId xmlns:a16="http://schemas.microsoft.com/office/drawing/2014/main" val="879398050"/>
                    </a:ext>
                  </a:extLst>
                </a:gridCol>
                <a:gridCol w="524402">
                  <a:extLst>
                    <a:ext uri="{9D8B030D-6E8A-4147-A177-3AD203B41FA5}">
                      <a16:colId xmlns:a16="http://schemas.microsoft.com/office/drawing/2014/main" val="2588356683"/>
                    </a:ext>
                  </a:extLst>
                </a:gridCol>
                <a:gridCol w="959271">
                  <a:extLst>
                    <a:ext uri="{9D8B030D-6E8A-4147-A177-3AD203B41FA5}">
                      <a16:colId xmlns:a16="http://schemas.microsoft.com/office/drawing/2014/main" val="3079646109"/>
                    </a:ext>
                  </a:extLst>
                </a:gridCol>
                <a:gridCol w="895320">
                  <a:extLst>
                    <a:ext uri="{9D8B030D-6E8A-4147-A177-3AD203B41FA5}">
                      <a16:colId xmlns:a16="http://schemas.microsoft.com/office/drawing/2014/main" val="889147994"/>
                    </a:ext>
                  </a:extLst>
                </a:gridCol>
                <a:gridCol w="1355770">
                  <a:extLst>
                    <a:ext uri="{9D8B030D-6E8A-4147-A177-3AD203B41FA5}">
                      <a16:colId xmlns:a16="http://schemas.microsoft.com/office/drawing/2014/main" val="3042881239"/>
                    </a:ext>
                  </a:extLst>
                </a:gridCol>
              </a:tblGrid>
              <a:tr h="40923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Gradual addition of salt sample to raw water (500mL) at 21.5 degrees at constant stirring of 600 rpm with magnetic stirrer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6816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44098"/>
                  </a:ext>
                </a:extLst>
              </a:tr>
              <a:tr h="21825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water taken = 500 ml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94209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Density(g/L)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 over crystals?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T(°C)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EC(mS/cm)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Salt(g)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salt is fully dissolved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 salt(g)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990577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76026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213052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568205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58871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257851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354714"/>
                  </a:ext>
                </a:extLst>
              </a:tr>
              <a:tr h="409235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1.2396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very small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Saturation Point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776101"/>
                  </a:ext>
                </a:extLst>
              </a:tr>
              <a:tr h="409235"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1.2882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Yes, clearly insoluble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688155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76517"/>
                  </a:ext>
                </a:extLst>
              </a:tr>
              <a:tr h="218259"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86328"/>
                  </a:ext>
                </a:extLst>
              </a:tr>
              <a:tr h="21825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Solubility of salt sample = 300g/L- 350 g/L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679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D37144-17D7-61C1-0039-810EABF8E2A0}"/>
              </a:ext>
            </a:extLst>
          </p:cNvPr>
          <p:cNvSpPr txBox="1"/>
          <p:nvPr/>
        </p:nvSpPr>
        <p:spPr>
          <a:xfrm>
            <a:off x="1427584" y="5784980"/>
            <a:ext cx="31105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Table1: Table for solubility test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 anchor="t">
            <a:normAutofit/>
          </a:bodyPr>
          <a:lstStyle/>
          <a:p>
            <a:r>
              <a:rPr lang="de-DE" sz="2200" dirty="0" err="1"/>
              <a:t>Results</a:t>
            </a:r>
            <a:r>
              <a:rPr lang="de-DE" sz="2200" dirty="0"/>
              <a:t>: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55FCD-EEEF-67AA-AFE0-5B8A9B4E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9" y="1432355"/>
            <a:ext cx="5941402" cy="3810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760777-5D3D-2CDA-DD43-7A58B3663ECC}"/>
              </a:ext>
            </a:extLst>
          </p:cNvPr>
          <p:cNvSpPr txBox="1"/>
          <p:nvPr/>
        </p:nvSpPr>
        <p:spPr>
          <a:xfrm>
            <a:off x="610057" y="522244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05D"/>
                </a:solidFill>
              </a:rPr>
              <a:t>https://www.worldatlas.com/articles/the-world-s-most-saline-bodies-of-water.html</a:t>
            </a:r>
            <a:endParaRPr lang="en-DE" sz="1400" dirty="0">
              <a:solidFill>
                <a:srgbClr val="00305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B7788-8487-751D-CCC5-6B2C429FF325}"/>
              </a:ext>
            </a:extLst>
          </p:cNvPr>
          <p:cNvSpPr/>
          <p:nvPr/>
        </p:nvSpPr>
        <p:spPr>
          <a:xfrm>
            <a:off x="766209" y="3256384"/>
            <a:ext cx="5941402" cy="317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30E0-9111-007A-169D-1584BE75E9AE}"/>
              </a:ext>
            </a:extLst>
          </p:cNvPr>
          <p:cNvSpPr txBox="1"/>
          <p:nvPr/>
        </p:nvSpPr>
        <p:spPr>
          <a:xfrm>
            <a:off x="6863763" y="1968759"/>
            <a:ext cx="492818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Saline conditions are similar to solubility of salt sample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theme/theme1.xml><?xml version="1.0" encoding="utf-8"?>
<a:theme xmlns:a="http://schemas.openxmlformats.org/drawingml/2006/main" name="TUD slide modified for CGV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cal and Chemical Analysis of Dredging Material" id="{7E5F9D79-234A-4110-92E7-A5E4E9875C8D}" vid="{ABC4FC54-8E26-4865-9A73-F00E5583D2F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mid_term_presentation</Template>
  <TotalTime>0</TotalTime>
  <Words>918</Words>
  <Application>Microsoft Office PowerPoint</Application>
  <PresentationFormat>Widescreen</PresentationFormat>
  <Paragraphs>177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Söhne</vt:lpstr>
      <vt:lpstr>Wingdings</vt:lpstr>
      <vt:lpstr>Demo</vt:lpstr>
      <vt:lpstr>Symbol</vt:lpstr>
      <vt:lpstr>Calibri</vt:lpstr>
      <vt:lpstr>Open Sans</vt:lpstr>
      <vt:lpstr>TUD slide modified for CGV</vt:lpstr>
      <vt:lpstr>Physical and Chemical Analysis of Dredging Material  from the Dead Sea Environment </vt:lpstr>
      <vt:lpstr>PowerPoint Presentation</vt:lpstr>
      <vt:lpstr>PowerPoint Presentation</vt:lpstr>
      <vt:lpstr>PowerPoint Presentation</vt:lpstr>
      <vt:lpstr>Research Questions</vt:lpstr>
      <vt:lpstr>Results: Sieve analysis</vt:lpstr>
      <vt:lpstr>Results: Sieve Analysis</vt:lpstr>
      <vt:lpstr>Results: Experiment on solubility</vt:lpstr>
      <vt:lpstr>Results:</vt:lpstr>
      <vt:lpstr>Results- Behaviour of density and Electroconductivity(EC) with salt addition</vt:lpstr>
      <vt:lpstr>Results: Settling Velocity in brine condition</vt:lpstr>
      <vt:lpstr>Results-Particle Count Analysis</vt:lpstr>
      <vt:lpstr>Results-ICP- MS (Inductively Coupled Plasma- Mass Spectrometry)</vt:lpstr>
      <vt:lpstr>Conclusions:</vt:lpstr>
      <vt:lpstr>Outlook: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and Chemical Analysis of Dredging Material  from the Dead Sea Environment</dc:title>
  <dc:subject>Präsentationsvorlage</dc:subject>
  <dc:creator>Madhav Khatri</dc:creator>
  <cp:lastModifiedBy>Madhav Khatri</cp:lastModifiedBy>
  <cp:revision>42</cp:revision>
  <dcterms:created xsi:type="dcterms:W3CDTF">2023-11-16T21:42:44Z</dcterms:created>
  <dcterms:modified xsi:type="dcterms:W3CDTF">2024-01-29T17:54:39Z</dcterms:modified>
</cp:coreProperties>
</file>